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YMbUlYPzDhWQD/tg8fo+rz3k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81AAD8-AAA1-45B5-AC6A-D213D2389084}">
  <a:tblStyle styleId="{4D81AAD8-AAA1-45B5-AC6A-D213D238908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75FCB7-1A25-4410-BBE0-76DF88C62E2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468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04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49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46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2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137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641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448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95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618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6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3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999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376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322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823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647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684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6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454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025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45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32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22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40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73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77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962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4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4286250" y="6635754"/>
            <a:ext cx="62865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7017" y="6145213"/>
            <a:ext cx="2243137" cy="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9" y="4"/>
            <a:ext cx="91431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3"/>
          <p:cNvSpPr/>
          <p:nvPr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" name="Google Shape;3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7017" y="6145213"/>
            <a:ext cx="2243137" cy="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4"/>
          <p:cNvPicPr preferRelativeResize="0"/>
          <p:nvPr/>
        </p:nvPicPr>
        <p:blipFill rotWithShape="1">
          <a:blip r:embed="rId2">
            <a:alphaModFix/>
          </a:blip>
          <a:srcRect l="39167"/>
          <a:stretch/>
        </p:blipFill>
        <p:spPr>
          <a:xfrm>
            <a:off x="3581400" y="0"/>
            <a:ext cx="5562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" y="6286501"/>
            <a:ext cx="9144000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252" y="5592999"/>
            <a:ext cx="2015901" cy="5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D59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subTitle" idx="1"/>
          </p:nvPr>
        </p:nvSpPr>
        <p:spPr>
          <a:xfrm>
            <a:off x="3491880" y="5910371"/>
            <a:ext cx="52920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it-IT" sz="2800" b="1" i="1" dirty="0">
                <a:solidFill>
                  <a:srgbClr val="C00000"/>
                </a:solidFill>
              </a:rPr>
              <a:t>Roberto </a:t>
            </a:r>
            <a:r>
              <a:rPr lang="it-IT" sz="2800" b="1" i="1" dirty="0" err="1">
                <a:solidFill>
                  <a:srgbClr val="C00000"/>
                </a:solidFill>
              </a:rPr>
              <a:t>Finuola</a:t>
            </a:r>
            <a:r>
              <a:rPr lang="it-IT" sz="2800" b="1" i="1" dirty="0">
                <a:solidFill>
                  <a:srgbClr val="C00000"/>
                </a:solidFill>
              </a:rPr>
              <a:t> </a:t>
            </a:r>
            <a:r>
              <a:rPr lang="it-IT" sz="2400" b="1" i="1" dirty="0">
                <a:solidFill>
                  <a:schemeClr val="dk1"/>
                </a:solidFill>
              </a:rPr>
              <a:t>- </a:t>
            </a:r>
            <a:r>
              <a:rPr lang="it-IT" sz="2000" b="1" i="1" dirty="0">
                <a:solidFill>
                  <a:srgbClr val="00B050"/>
                </a:solidFill>
              </a:rPr>
              <a:t>Rete Fattorie Sociali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None/>
            </a:pPr>
            <a:r>
              <a:rPr lang="it-IT" sz="2000" b="1" i="1" dirty="0">
                <a:solidFill>
                  <a:srgbClr val="4F6128"/>
                </a:solidFill>
              </a:rPr>
              <a:t>roberto.finuola@gmail.com</a:t>
            </a:r>
            <a:endParaRPr sz="2000" b="1" i="1" dirty="0">
              <a:solidFill>
                <a:srgbClr val="4F6128"/>
              </a:solidFill>
            </a:endParaRPr>
          </a:p>
        </p:txBody>
      </p:sp>
      <p:sp>
        <p:nvSpPr>
          <p:cNvPr id="40" name="Google Shape;40;p1" descr="bann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 descr="bann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2198726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2488690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2915757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3342824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5933590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6333866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6762509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7189575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7616642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8945119" y="3865299"/>
            <a:ext cx="99281" cy="2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3" y="133042"/>
            <a:ext cx="8051260" cy="572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0"/>
          <p:cNvGrpSpPr/>
          <p:nvPr/>
        </p:nvGrpSpPr>
        <p:grpSpPr>
          <a:xfrm>
            <a:off x="-460884" y="404664"/>
            <a:ext cx="9604884" cy="6453336"/>
            <a:chOff x="-460884" y="404664"/>
            <a:chExt cx="9604884" cy="6453336"/>
          </a:xfrm>
        </p:grpSpPr>
        <p:grpSp>
          <p:nvGrpSpPr>
            <p:cNvPr id="195" name="Google Shape;195;p10"/>
            <p:cNvGrpSpPr/>
            <p:nvPr/>
          </p:nvGrpSpPr>
          <p:grpSpPr>
            <a:xfrm>
              <a:off x="-460884" y="404664"/>
              <a:ext cx="9604884" cy="6453336"/>
              <a:chOff x="-460884" y="404664"/>
              <a:chExt cx="9604884" cy="6453336"/>
            </a:xfrm>
          </p:grpSpPr>
          <p:grpSp>
            <p:nvGrpSpPr>
              <p:cNvPr id="196" name="Google Shape;196;p10"/>
              <p:cNvGrpSpPr/>
              <p:nvPr/>
            </p:nvGrpSpPr>
            <p:grpSpPr>
              <a:xfrm>
                <a:off x="-460884" y="404664"/>
                <a:ext cx="9604884" cy="6453336"/>
                <a:chOff x="42859" y="692696"/>
                <a:chExt cx="9212944" cy="5605619"/>
              </a:xfrm>
            </p:grpSpPr>
            <p:grpSp>
              <p:nvGrpSpPr>
                <p:cNvPr id="197" name="Google Shape;197;p10"/>
                <p:cNvGrpSpPr/>
                <p:nvPr/>
              </p:nvGrpSpPr>
              <p:grpSpPr>
                <a:xfrm>
                  <a:off x="42859" y="692696"/>
                  <a:ext cx="9212944" cy="5605619"/>
                  <a:chOff x="42859" y="692696"/>
                  <a:chExt cx="9212944" cy="5605619"/>
                </a:xfrm>
              </p:grpSpPr>
              <p:grpSp>
                <p:nvGrpSpPr>
                  <p:cNvPr id="198" name="Google Shape;198;p10"/>
                  <p:cNvGrpSpPr/>
                  <p:nvPr/>
                </p:nvGrpSpPr>
                <p:grpSpPr>
                  <a:xfrm>
                    <a:off x="42859" y="692696"/>
                    <a:ext cx="9212944" cy="5605619"/>
                    <a:chOff x="42859" y="692696"/>
                    <a:chExt cx="9212944" cy="5605619"/>
                  </a:xfrm>
                </p:grpSpPr>
                <p:grpSp>
                  <p:nvGrpSpPr>
                    <p:cNvPr id="199" name="Google Shape;199;p10"/>
                    <p:cNvGrpSpPr/>
                    <p:nvPr/>
                  </p:nvGrpSpPr>
                  <p:grpSpPr>
                    <a:xfrm>
                      <a:off x="42859" y="692696"/>
                      <a:ext cx="9212944" cy="5605619"/>
                      <a:chOff x="118713" y="927539"/>
                      <a:chExt cx="8920832" cy="5354283"/>
                    </a:xfrm>
                  </p:grpSpPr>
                  <p:grpSp>
                    <p:nvGrpSpPr>
                      <p:cNvPr id="200" name="Google Shape;200;p10"/>
                      <p:cNvGrpSpPr/>
                      <p:nvPr/>
                    </p:nvGrpSpPr>
                    <p:grpSpPr>
                      <a:xfrm>
                        <a:off x="118713" y="927539"/>
                        <a:ext cx="8920832" cy="5354283"/>
                        <a:chOff x="118713" y="927539"/>
                        <a:chExt cx="8920832" cy="5354283"/>
                      </a:xfrm>
                    </p:grpSpPr>
                    <p:pic>
                      <p:nvPicPr>
                        <p:cNvPr id="201" name="Google Shape;201;p10"/>
                        <p:cNvPicPr preferRelativeResize="0"/>
                        <p:nvPr/>
                      </p:nvPicPr>
                      <p:blipFill rotWithShape="1">
                        <a:blip r:embed="rId3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118713" y="927539"/>
                          <a:ext cx="8920832" cy="5354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sp>
                      <p:nvSpPr>
                        <p:cNvPr id="202" name="Google Shape;202;p10"/>
                        <p:cNvSpPr txBox="1"/>
                        <p:nvPr/>
                      </p:nvSpPr>
                      <p:spPr>
                        <a:xfrm>
                          <a:off x="6311517" y="4337360"/>
                          <a:ext cx="1558106" cy="280896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0" tIns="45700" rIns="91425" bIns="45700" anchor="t" anchorCtr="0">
                          <a:sp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it-IT" sz="1600" b="1">
                              <a:solidFill>
                                <a:srgbClr val="7F7F7F"/>
                              </a:solidFill>
                              <a:latin typeface="Verdana"/>
                              <a:ea typeface="Verdana"/>
                              <a:cs typeface="Verdana"/>
                              <a:sym typeface="Verdana"/>
                            </a:rPr>
                            <a:t>Impegni</a:t>
                          </a:r>
                          <a:endParaRPr sz="1600" b="1">
                            <a:solidFill>
                              <a:srgbClr val="7F7F7F"/>
                            </a:solidFill>
                            <a:latin typeface="Verdana"/>
                            <a:ea typeface="Verdana"/>
                            <a:cs typeface="Verdana"/>
                            <a:sym typeface="Verdana"/>
                          </a:endParaRPr>
                        </a:p>
                      </p:txBody>
                    </p:sp>
                  </p:grpSp>
                  <p:pic>
                    <p:nvPicPr>
                      <p:cNvPr id="203" name="Google Shape;203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47899" y="4810930"/>
                        <a:ext cx="2121592" cy="609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sp>
                  <p:nvSpPr>
                    <p:cNvPr id="204" name="Google Shape;204;p10"/>
                    <p:cNvSpPr/>
                    <p:nvPr/>
                  </p:nvSpPr>
                  <p:spPr>
                    <a:xfrm>
                      <a:off x="7909432" y="3920555"/>
                      <a:ext cx="612837" cy="489064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6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                                                                                                                                               </a:t>
                      </a:r>
                      <a:endParaRPr sz="7600" b="1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p:txBody>
                </p:sp>
              </p:grpSp>
              <p:sp>
                <p:nvSpPr>
                  <p:cNvPr id="205" name="Google Shape;205;p10"/>
                  <p:cNvSpPr/>
                  <p:nvPr/>
                </p:nvSpPr>
                <p:spPr>
                  <a:xfrm>
                    <a:off x="6320831" y="3839999"/>
                    <a:ext cx="1440160" cy="292889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600" b="1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  <p:sp>
              <p:nvSpPr>
                <p:cNvPr id="206" name="Google Shape;206;p10"/>
                <p:cNvSpPr txBox="1"/>
                <p:nvPr/>
              </p:nvSpPr>
              <p:spPr>
                <a:xfrm>
                  <a:off x="1209680" y="3803106"/>
                  <a:ext cx="2072089" cy="57997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 b="1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Il vero Recovery                                                                                                                                                                                                                                                     Fund                                                 </a:t>
                  </a:r>
                  <a:r>
                    <a:rPr lang="it-IT" sz="1600" b="0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                        </a:t>
                  </a:r>
                  <a:r>
                    <a:rPr lang="it-IT" sz="1600" b="1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</a:r>
                  <a:endParaRPr sz="160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207" name="Google Shape;207;p10"/>
              <p:cNvSpPr/>
              <p:nvPr/>
            </p:nvSpPr>
            <p:spPr>
              <a:xfrm>
                <a:off x="7380312" y="3789040"/>
                <a:ext cx="864096" cy="23888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08" name="Google Shape;208;p10"/>
            <p:cNvSpPr/>
            <p:nvPr/>
          </p:nvSpPr>
          <p:spPr>
            <a:xfrm>
              <a:off x="611561" y="2492896"/>
              <a:ext cx="2073788" cy="792088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37567" y="0"/>
            <a:ext cx="9108504" cy="6093296"/>
            <a:chOff x="59540" y="-145761"/>
            <a:chExt cx="9108504" cy="6093296"/>
          </a:xfrm>
        </p:grpSpPr>
        <p:sp>
          <p:nvSpPr>
            <p:cNvPr id="214" name="Google Shape;214;p11"/>
            <p:cNvSpPr/>
            <p:nvPr/>
          </p:nvSpPr>
          <p:spPr>
            <a:xfrm>
              <a:off x="59540" y="-145761"/>
              <a:ext cx="9108504" cy="56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58920" marR="0" lvl="0" indent="-358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lang="it-IT" sz="2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 principali programmi d</a:t>
              </a:r>
              <a:r>
                <a:rPr lang="it-IT" sz="2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 NEXT GENERATION EU</a:t>
              </a:r>
              <a:endParaRPr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331395" y="607612"/>
              <a:ext cx="8655066" cy="53399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 u="sng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Recovery and Resilience Facility</a:t>
              </a:r>
              <a:r>
                <a:rPr lang="it-IT" sz="2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(Strumento per il Recupero e la Resilienza)</a:t>
              </a:r>
              <a:r>
                <a:rPr lang="it-IT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 672,5 Mldi €di cui 360 Mldi di prestiti e  312,5 Mldi di sovvenzioni.</a:t>
              </a:r>
              <a:endParaRPr/>
            </a:p>
            <a:p>
              <a:pPr marL="0" marR="0" lvl="0" indent="0" algn="just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ReactEU</a:t>
              </a:r>
              <a:r>
                <a:rPr lang="it-IT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meccanismo ponte tra l'attuale </a:t>
              </a: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Politica di Coesione </a:t>
              </a:r>
              <a:r>
                <a:rPr lang="it-IT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 i programmi 2021-27, con una dotazione di 47,5 Mldi</a:t>
              </a:r>
              <a:endPara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Horizon Europe</a:t>
              </a:r>
              <a:r>
                <a:rPr lang="it-IT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il programma per la ricerca e l'innovazione, con 5 Mldi €;</a:t>
              </a:r>
              <a:endParaRPr/>
            </a:p>
            <a:p>
              <a:pPr marL="0" marR="0" lvl="0" indent="0" algn="just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InvestEU</a:t>
              </a:r>
              <a:r>
                <a:rPr lang="it-IT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che unisce tutti gli strumenti finanziari UE in continuità con il Fondo europeo per gli investimenti strategici (FEIS) del Piano Juncker, con 5,6  Mldi €.</a:t>
              </a:r>
              <a:endParaRPr/>
            </a:p>
            <a:p>
              <a:pPr marL="0" marR="0" lvl="0" indent="0" algn="just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it-IT" sz="2000" b="1" u="sng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Programmi di Sviluppo Rurale </a:t>
              </a: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(PSR)</a:t>
              </a:r>
              <a:r>
                <a:rPr lang="it-IT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nell'ambito della PAC, cui vanno 7,5 Mldi €.</a:t>
              </a:r>
              <a:endParaRPr/>
            </a:p>
            <a:p>
              <a:pPr marL="0" marR="0" lvl="0" indent="0" algn="just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Fondo per la transizione equa </a:t>
              </a:r>
              <a:r>
                <a:rPr lang="it-IT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 sostiene l’uscita dai combustibili fossili nelle regioni europee che più ne dipendono, con 10 miliardi;</a:t>
              </a:r>
              <a:endParaRPr/>
            </a:p>
            <a:p>
              <a:pPr marL="0" marR="0" lvl="0" indent="0" algn="just" rtl="0"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RescEU</a:t>
              </a: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meccanismo di protezione civile dell'Unione, con 1,9 Mldi €.</a:t>
              </a:r>
              <a:endParaRPr/>
            </a:p>
            <a:p>
              <a:pPr marL="0" marR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it-IT" sz="1800" b="1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mpegni giuridici entro il 31/12/2023 e pagamenti entro il 31/12/2026.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/>
          <p:nvPr/>
        </p:nvSpPr>
        <p:spPr>
          <a:xfrm>
            <a:off x="25682" y="-20339"/>
            <a:ext cx="91183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Misura 21 PSR – Reg.872/2020</a:t>
            </a:r>
            <a:endParaRPr sz="36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5381"/>
            <a:ext cx="5148064" cy="568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/>
          <p:nvPr/>
        </p:nvSpPr>
        <p:spPr>
          <a:xfrm rot="-1142268">
            <a:off x="216923" y="3640383"/>
            <a:ext cx="4967464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1080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79" b="1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Sostegno temporaneo eccezionale a favore di agricoltori e PMI particolarmente colpiti dalla crisi di COVID-19  </a:t>
            </a:r>
            <a:endParaRPr sz="1679" b="1">
              <a:solidFill>
                <a:srgbClr val="24406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5220072" y="959753"/>
            <a:ext cx="3744416" cy="1724844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 nuova misura prevede il versamento di una somma fino a 7.000 euro per agricoltore (contributo in conto capitale). Il </a:t>
            </a:r>
            <a:r>
              <a:rPr lang="it-IT" sz="1600" b="1">
                <a:solidFill>
                  <a:srgbClr val="3E6FD2"/>
                </a:solidFill>
                <a:latin typeface="Arial"/>
                <a:ea typeface="Arial"/>
                <a:cs typeface="Arial"/>
                <a:sym typeface="Arial"/>
              </a:rPr>
              <a:t>sostegno</a:t>
            </a:r>
            <a:r>
              <a:rPr lang="it-IT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 </a:t>
            </a:r>
            <a:r>
              <a:rPr lang="it-IT" sz="1600" b="1">
                <a:solidFill>
                  <a:srgbClr val="3E6FD2"/>
                </a:solidFill>
                <a:latin typeface="Arial"/>
                <a:ea typeface="Arial"/>
                <a:cs typeface="Arial"/>
                <a:sym typeface="Arial"/>
              </a:rPr>
              <a:t>erogato</a:t>
            </a:r>
            <a:r>
              <a:rPr lang="it-IT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>
                <a:solidFill>
                  <a:srgbClr val="3E6FD2"/>
                </a:solidFill>
                <a:latin typeface="Arial"/>
                <a:ea typeface="Arial"/>
                <a:cs typeface="Arial"/>
                <a:sym typeface="Arial"/>
              </a:rPr>
              <a:t>entro</a:t>
            </a:r>
            <a:r>
              <a:rPr lang="it-IT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it-IT" sz="1600" b="1">
                <a:solidFill>
                  <a:srgbClr val="3E6FD2"/>
                </a:solidFill>
                <a:latin typeface="Arial"/>
                <a:ea typeface="Arial"/>
                <a:cs typeface="Arial"/>
                <a:sym typeface="Arial"/>
              </a:rPr>
              <a:t>30 giugno 2021</a:t>
            </a:r>
            <a:r>
              <a:rPr lang="it-IT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base alle domande di sostegno approvate non oltre il 31 dicembre 2020</a:t>
            </a:r>
            <a:r>
              <a:rPr lang="it-IT" sz="16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5366930" y="5739915"/>
            <a:ext cx="3744416" cy="1001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Regioni italiane hanno optato in maggioranza su agriturismi e fattorie sociali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5" name="Google Shape;225;p12" descr="Risultato immagini per logo politica agricola com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2996952"/>
            <a:ext cx="3446473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 descr="Risultato immagini per logo politica agricola comune"/>
          <p:cNvSpPr/>
          <p:nvPr/>
        </p:nvSpPr>
        <p:spPr>
          <a:xfrm>
            <a:off x="197911" y="-152401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600" b="1">
              <a:solidFill>
                <a:srgbClr val="FFD62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1" name="Google Shape;231;p13"/>
          <p:cNvGrpSpPr/>
          <p:nvPr/>
        </p:nvGrpSpPr>
        <p:grpSpPr>
          <a:xfrm>
            <a:off x="0" y="-876"/>
            <a:ext cx="9180513" cy="6678922"/>
            <a:chOff x="-1" y="13378"/>
            <a:chExt cx="9180513" cy="6678922"/>
          </a:xfrm>
        </p:grpSpPr>
        <p:pic>
          <p:nvPicPr>
            <p:cNvPr id="232" name="Google Shape;232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381" y="2236460"/>
              <a:ext cx="8586098" cy="30322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3" name="Google Shape;233;p13"/>
            <p:cNvGrpSpPr/>
            <p:nvPr/>
          </p:nvGrpSpPr>
          <p:grpSpPr>
            <a:xfrm>
              <a:off x="-1" y="13378"/>
              <a:ext cx="9180513" cy="6678922"/>
              <a:chOff x="-228366" y="-100748"/>
              <a:chExt cx="9180513" cy="6678922"/>
            </a:xfrm>
          </p:grpSpPr>
          <p:sp>
            <p:nvSpPr>
              <p:cNvPr id="234" name="Google Shape;234;p13"/>
              <p:cNvSpPr txBox="1"/>
              <p:nvPr/>
            </p:nvSpPr>
            <p:spPr>
              <a:xfrm>
                <a:off x="-30455" y="-100748"/>
                <a:ext cx="8853479" cy="692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3200"/>
                  <a:buFont typeface="Arial"/>
                  <a:buNone/>
                </a:pPr>
                <a:r>
                  <a:rPr lang="it-IT" sz="3200" b="1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Regolamento transitorio COM 2020/2220 </a:t>
                </a:r>
                <a:r>
                  <a:rPr lang="it-IT" sz="20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(1)</a:t>
                </a:r>
                <a:endParaRPr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274345" y="2134499"/>
                <a:ext cx="7669689" cy="906597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36" name="Google Shape;236;p13" descr="Agricoltura, anticipazione fondi PAC: c'è tempo fino al 15 g - Tevere Tv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28366" y="472956"/>
                <a:ext cx="9083302" cy="104073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37" name="Google Shape;237;p13"/>
              <p:cNvGrpSpPr/>
              <p:nvPr/>
            </p:nvGrpSpPr>
            <p:grpSpPr>
              <a:xfrm>
                <a:off x="-187381" y="1525625"/>
                <a:ext cx="9139528" cy="5052550"/>
                <a:chOff x="-187381" y="1336168"/>
                <a:chExt cx="9139528" cy="4865603"/>
              </a:xfrm>
            </p:grpSpPr>
            <p:sp>
              <p:nvSpPr>
                <p:cNvPr id="238" name="Google Shape;238;p13"/>
                <p:cNvSpPr txBox="1"/>
                <p:nvPr/>
              </p:nvSpPr>
              <p:spPr>
                <a:xfrm>
                  <a:off x="-187381" y="1336168"/>
                  <a:ext cx="9103016" cy="56313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3200" b="1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Proroga al 31-12-2022 dei PSR</a:t>
                  </a:r>
                  <a:endParaRPr sz="32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9" name="Google Shape;239;p13"/>
                <p:cNvSpPr/>
                <p:nvPr/>
              </p:nvSpPr>
              <p:spPr>
                <a:xfrm>
                  <a:off x="-150869" y="5046847"/>
                  <a:ext cx="9103016" cy="1154924"/>
                </a:xfrm>
                <a:prstGeom prst="rect">
                  <a:avLst/>
                </a:prstGeom>
                <a:solidFill>
                  <a:srgbClr val="F2DAD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2000" b="1">
                      <a:solidFill>
                        <a:srgbClr val="FF0000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Articolo 4 - Sviluppo locale partecipativo</a:t>
                  </a:r>
                  <a:endParaRPr/>
                </a:p>
                <a:p>
                  <a:pPr marL="0" marR="0" lvl="0" indent="0" algn="just" rtl="0">
                    <a:spcBef>
                      <a:spcPts val="600"/>
                    </a:spcBef>
                    <a:spcAft>
                      <a:spcPts val="0"/>
                    </a:spcAft>
                    <a:buNone/>
                  </a:pPr>
                  <a:r>
                    <a:rPr lang="it-IT" sz="1600" b="1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Il FEASR può sostenere i costi dello sviluppo delle capacità e delle azioni preparatorie a sostegno dell’elaborazione e futura attuazione delle strategie locali di tipo partecipativo a norma del nuovo quadro giuridico</a:t>
                  </a:r>
                  <a:endParaRPr/>
                </a:p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/>
        </p:nvSpPr>
        <p:spPr>
          <a:xfrm>
            <a:off x="2699789" y="-1884855"/>
            <a:ext cx="777686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358677" marR="0" lvl="0" indent="-358677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333798" y="5679810"/>
            <a:ext cx="8646617" cy="1077194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Sostegno al </a:t>
            </a:r>
            <a:r>
              <a:rPr lang="it-IT" sz="20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75%</a:t>
            </a: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delle spese sostenute contro il 40% attuale.</a:t>
            </a:r>
            <a:endParaRPr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it-IT"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Livello max di aiuto al 1°insediamento dei giovani agricoltori da 70mila, fino a </a:t>
            </a:r>
            <a:r>
              <a:rPr lang="it-IT" sz="20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100mila €</a:t>
            </a:r>
            <a:endParaRPr sz="16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14"/>
          <p:cNvGrpSpPr/>
          <p:nvPr/>
        </p:nvGrpSpPr>
        <p:grpSpPr>
          <a:xfrm>
            <a:off x="629308" y="4212204"/>
            <a:ext cx="7776864" cy="581347"/>
            <a:chOff x="1713818" y="3250260"/>
            <a:chExt cx="6537988" cy="581347"/>
          </a:xfrm>
        </p:grpSpPr>
        <p:sp>
          <p:nvSpPr>
            <p:cNvPr id="247" name="Google Shape;247;p14"/>
            <p:cNvSpPr txBox="1"/>
            <p:nvPr/>
          </p:nvSpPr>
          <p:spPr>
            <a:xfrm>
              <a:off x="1713818" y="3250260"/>
              <a:ext cx="6537988" cy="5813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rmAutofit/>
            </a:bodyPr>
            <a:lstStyle/>
            <a:p>
              <a:pPr marL="342900" marR="0" lvl="0" indent="-342900" algn="just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it-IT" sz="2000" b="1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       </a:t>
              </a:r>
              <a:r>
                <a:rPr lang="it-IT" sz="2000" b="1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Italia </a:t>
              </a:r>
              <a:r>
                <a:rPr lang="it-IT" sz="20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2000" b="1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846 Mln € </a:t>
              </a:r>
              <a:r>
                <a:rPr lang="it-IT" sz="2000" b="0" i="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nel biennio 2021-2022</a:t>
              </a:r>
              <a:endParaRPr sz="2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8" name="Google Shape;248;p14" descr="Bandiera Italia cm 90 x 150 cm in tessut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61908" y="3315931"/>
              <a:ext cx="890230" cy="4296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14"/>
          <p:cNvGrpSpPr/>
          <p:nvPr/>
        </p:nvGrpSpPr>
        <p:grpSpPr>
          <a:xfrm>
            <a:off x="107501" y="988298"/>
            <a:ext cx="8905926" cy="2800742"/>
            <a:chOff x="173852" y="580337"/>
            <a:chExt cx="8905926" cy="2800742"/>
          </a:xfrm>
        </p:grpSpPr>
        <p:sp>
          <p:nvSpPr>
            <p:cNvPr id="250" name="Google Shape;250;p14"/>
            <p:cNvSpPr txBox="1"/>
            <p:nvPr/>
          </p:nvSpPr>
          <p:spPr>
            <a:xfrm>
              <a:off x="3270199" y="580337"/>
              <a:ext cx="5809579" cy="280074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2000" b="1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</a:t>
              </a:r>
              <a:r>
                <a:rPr lang="it-IT" sz="2000" b="1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55</a:t>
              </a:r>
              <a:r>
                <a:rPr lang="it-IT" sz="2000" b="0" i="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% dei fondi è destinato alle seguenti misure per lo </a:t>
              </a:r>
              <a:r>
                <a:rPr lang="it-IT" sz="2000" b="1" i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sviluppo sociale ed economico delle aree rural</a:t>
              </a:r>
              <a:r>
                <a:rPr lang="it-IT" sz="2000" b="0" i="0">
                  <a:solidFill>
                    <a:srgbClr val="222222"/>
                  </a:solidFill>
                  <a:latin typeface="Arial"/>
                  <a:ea typeface="Arial"/>
                  <a:cs typeface="Arial"/>
                  <a:sym typeface="Arial"/>
                </a:rPr>
                <a:t>i:</a:t>
              </a:r>
              <a:endParaRPr/>
            </a:p>
            <a:p>
              <a:pPr marL="342900" marR="0" lvl="0" indent="-342900" algn="just" rtl="0"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it-IT" sz="2000" b="1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Investimenti in immobilizzazioni materiali;</a:t>
              </a:r>
              <a:endParaRPr/>
            </a:p>
            <a:p>
              <a:pPr marL="342900" marR="0" lvl="0" indent="-342900" algn="just" rtl="0"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it-IT" sz="2000" b="1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Sviluppo delle aziende agricole;</a:t>
              </a:r>
              <a:endParaRPr/>
            </a:p>
            <a:p>
              <a:pPr marL="342900" marR="0" lvl="0" indent="-342900" algn="just" rtl="0"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it-IT" sz="2000" b="1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Servizi di base dei villaggi e delle zone rurali;</a:t>
              </a:r>
              <a:endParaRPr/>
            </a:p>
            <a:p>
              <a:pPr marL="342900" marR="0" lvl="0" indent="-342900" algn="just" rtl="0"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it-IT" sz="2000" b="1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Cooperazione.</a:t>
              </a:r>
              <a:endParaRPr sz="28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" name="Google Shape;251;p14"/>
            <p:cNvGrpSpPr/>
            <p:nvPr/>
          </p:nvGrpSpPr>
          <p:grpSpPr>
            <a:xfrm>
              <a:off x="173852" y="580338"/>
              <a:ext cx="2952330" cy="2158626"/>
              <a:chOff x="6703586" y="522648"/>
              <a:chExt cx="2251478" cy="1884464"/>
            </a:xfrm>
          </p:grpSpPr>
          <p:pic>
            <p:nvPicPr>
              <p:cNvPr id="252" name="Google Shape;252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03586" y="1248105"/>
                <a:ext cx="2251477" cy="11590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3" name="Google Shape;253;p14"/>
              <p:cNvSpPr/>
              <p:nvPr/>
            </p:nvSpPr>
            <p:spPr>
              <a:xfrm>
                <a:off x="6703588" y="522648"/>
                <a:ext cx="2251476" cy="72545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2021: </a:t>
                </a:r>
                <a:r>
                  <a:rPr lang="it-IT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2,4 </a:t>
                </a:r>
                <a:r>
                  <a:rPr lang="it-IT" sz="24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Mld €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2022: </a:t>
                </a:r>
                <a:r>
                  <a:rPr lang="it-IT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5,7</a:t>
                </a:r>
                <a:r>
                  <a:rPr lang="it-IT" sz="24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Mld €</a:t>
                </a:r>
                <a:r>
                  <a:rPr lang="it-IT" sz="2000" b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  <a:endParaRPr sz="23900" b="1">
                  <a:solidFill>
                    <a:srgbClr val="FFD624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254" name="Google Shape;254;p14"/>
          <p:cNvSpPr/>
          <p:nvPr/>
        </p:nvSpPr>
        <p:spPr>
          <a:xfrm>
            <a:off x="-108520" y="-4439"/>
            <a:ext cx="92525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Regolamento transitorio COM 2020/2220 </a:t>
            </a:r>
            <a:r>
              <a:rPr lang="it-IT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5"/>
          <p:cNvGrpSpPr/>
          <p:nvPr/>
        </p:nvGrpSpPr>
        <p:grpSpPr>
          <a:xfrm>
            <a:off x="0" y="0"/>
            <a:ext cx="9144000" cy="1944216"/>
            <a:chOff x="288032" y="-598854"/>
            <a:chExt cx="9144000" cy="1944216"/>
          </a:xfrm>
        </p:grpSpPr>
        <p:pic>
          <p:nvPicPr>
            <p:cNvPr id="260" name="Google Shape;260;p15" descr="Risultato immagini per politiche di coesione 2021 20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8032" y="-598854"/>
              <a:ext cx="9144000" cy="1944216"/>
            </a:xfrm>
            <a:prstGeom prst="rect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61" name="Google Shape;261;p15"/>
            <p:cNvSpPr txBox="1"/>
            <p:nvPr/>
          </p:nvSpPr>
          <p:spPr>
            <a:xfrm>
              <a:off x="2141061" y="-453894"/>
              <a:ext cx="7092279" cy="1130507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Coronavirus Response Iniziative </a:t>
              </a:r>
              <a:r>
                <a:rPr lang="it-IT" sz="26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CRI</a:t>
              </a:r>
              <a:endParaRPr sz="2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62" name="Google Shape;262;p15"/>
          <p:cNvGrpSpPr/>
          <p:nvPr/>
        </p:nvGrpSpPr>
        <p:grpSpPr>
          <a:xfrm>
            <a:off x="10456" y="689150"/>
            <a:ext cx="9133544" cy="6115187"/>
            <a:chOff x="-407259" y="1346261"/>
            <a:chExt cx="9133544" cy="6115187"/>
          </a:xfrm>
        </p:grpSpPr>
        <p:grpSp>
          <p:nvGrpSpPr>
            <p:cNvPr id="263" name="Google Shape;263;p15"/>
            <p:cNvGrpSpPr/>
            <p:nvPr/>
          </p:nvGrpSpPr>
          <p:grpSpPr>
            <a:xfrm>
              <a:off x="-407259" y="5599400"/>
              <a:ext cx="9133544" cy="1862048"/>
              <a:chOff x="-407259" y="5599400"/>
              <a:chExt cx="9133544" cy="1862048"/>
            </a:xfrm>
          </p:grpSpPr>
          <p:sp>
            <p:nvSpPr>
              <p:cNvPr id="264" name="Google Shape;264;p15"/>
              <p:cNvSpPr txBox="1"/>
              <p:nvPr/>
            </p:nvSpPr>
            <p:spPr>
              <a:xfrm>
                <a:off x="-407259" y="5599400"/>
                <a:ext cx="9133544" cy="1862048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REG. 2020/</a:t>
                </a:r>
                <a:r>
                  <a:rPr lang="it-IT" sz="200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460</a:t>
                </a:r>
                <a:r>
                  <a:rPr lang="it-IT" sz="20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 </a:t>
                </a:r>
                <a:r>
                  <a:rPr lang="it-IT" sz="18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del </a:t>
                </a:r>
                <a:r>
                  <a:rPr lang="it-IT" sz="2000" b="1">
                    <a:solidFill>
                      <a:srgbClr val="00B0F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30.03.2020</a:t>
                </a:r>
                <a:endParaRPr/>
              </a:p>
              <a:p>
                <a:pPr marL="0" marR="0" lvl="0" indent="0" algn="just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it-IT" sz="1800" b="1">
                    <a:solidFill>
                      <a:srgbClr val="0070C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Flessibilità</a:t>
                </a:r>
                <a:r>
                  <a:rPr lang="it-IT" sz="16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 utilizzo fondi SIE senza assenso UE. </a:t>
                </a:r>
                <a:endParaRPr/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 b="1">
                    <a:solidFill>
                      <a:srgbClr val="0070C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Investimenti sanitari </a:t>
                </a:r>
                <a:r>
                  <a:rPr lang="it-IT" sz="14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(assunzione di personale, acquisto dispositivi medici, promozione ricerca sanitaria).</a:t>
                </a:r>
                <a:r>
                  <a:rPr lang="it-IT" sz="16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 </a:t>
                </a:r>
                <a:endParaRPr/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 b="1">
                    <a:solidFill>
                      <a:srgbClr val="0070C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Sostegno alla liquidità </a:t>
                </a:r>
                <a:r>
                  <a:rPr lang="it-IT" sz="16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del sistema (capitale circolante PMI), tutela lavoratori colpiti dalla crisi economica.</a:t>
                </a:r>
                <a:endParaRPr/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-377624" y="5599400"/>
                <a:ext cx="4561544" cy="427405"/>
              </a:xfrm>
              <a:prstGeom prst="rect">
                <a:avLst/>
              </a:pr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481877" y="1346261"/>
              <a:ext cx="7856469" cy="4071006"/>
              <a:chOff x="-500232" y="2786894"/>
              <a:chExt cx="5053072" cy="2822685"/>
            </a:xfrm>
          </p:grpSpPr>
          <p:pic>
            <p:nvPicPr>
              <p:cNvPr id="267" name="Google Shape;267;p1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500232" y="2786894"/>
                <a:ext cx="5053072" cy="28226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8" name="Google Shape;268;p15"/>
              <p:cNvSpPr/>
              <p:nvPr/>
            </p:nvSpPr>
            <p:spPr>
              <a:xfrm>
                <a:off x="1676509" y="3515415"/>
                <a:ext cx="1204154" cy="29876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b="1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37 Mld di </a:t>
                </a:r>
                <a:r>
                  <a:rPr lang="it-IT" sz="2800" b="1">
                    <a:solidFill>
                      <a:srgbClr val="00206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€</a:t>
                </a:r>
                <a:endParaRPr sz="2800" b="1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9" name="Google Shape;269;p15"/>
              <p:cNvSpPr/>
              <p:nvPr/>
            </p:nvSpPr>
            <p:spPr>
              <a:xfrm>
                <a:off x="684594" y="3511205"/>
                <a:ext cx="864096" cy="320101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8 Mld x</a:t>
                </a:r>
                <a:endParaRPr sz="24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6"/>
          <p:cNvGrpSpPr/>
          <p:nvPr/>
        </p:nvGrpSpPr>
        <p:grpSpPr>
          <a:xfrm>
            <a:off x="0" y="-27384"/>
            <a:ext cx="9144000" cy="1944216"/>
            <a:chOff x="0" y="199604"/>
            <a:chExt cx="9144000" cy="1944216"/>
          </a:xfrm>
        </p:grpSpPr>
        <p:pic>
          <p:nvPicPr>
            <p:cNvPr id="275" name="Google Shape;275;p16" descr="Risultato immagini per politiche di coesione 2021 20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99604"/>
              <a:ext cx="9144000" cy="1944216"/>
            </a:xfrm>
            <a:prstGeom prst="rect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276" name="Google Shape;276;p16"/>
            <p:cNvGrpSpPr/>
            <p:nvPr/>
          </p:nvGrpSpPr>
          <p:grpSpPr>
            <a:xfrm>
              <a:off x="2051720" y="321940"/>
              <a:ext cx="6948263" cy="1050147"/>
              <a:chOff x="2051720" y="470944"/>
              <a:chExt cx="6948263" cy="646244"/>
            </a:xfrm>
          </p:grpSpPr>
          <p:sp>
            <p:nvSpPr>
              <p:cNvPr id="277" name="Google Shape;277;p16"/>
              <p:cNvSpPr/>
              <p:nvPr/>
            </p:nvSpPr>
            <p:spPr>
              <a:xfrm>
                <a:off x="2051720" y="566164"/>
                <a:ext cx="6642484" cy="551024"/>
              </a:xfrm>
              <a:prstGeom prst="rect">
                <a:avLst/>
              </a:prstGeom>
              <a:solidFill>
                <a:srgbClr val="0F24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8" name="Google Shape;278;p16"/>
              <p:cNvSpPr txBox="1"/>
              <p:nvPr/>
            </p:nvSpPr>
            <p:spPr>
              <a:xfrm>
                <a:off x="2051720" y="470944"/>
                <a:ext cx="6948263" cy="498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2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Coronavirus response iniziative </a:t>
                </a:r>
                <a:r>
                  <a:rPr lang="it-IT" sz="2805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CRI+  </a:t>
                </a:r>
                <a:endParaRPr sz="242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279" name="Google Shape;279;p16"/>
          <p:cNvSpPr/>
          <p:nvPr/>
        </p:nvSpPr>
        <p:spPr>
          <a:xfrm>
            <a:off x="5263889" y="5027783"/>
            <a:ext cx="864096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CRI+</a:t>
            </a:r>
            <a:endParaRPr sz="28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36512" y="4869160"/>
            <a:ext cx="9144000" cy="18928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REG. 220/</a:t>
            </a:r>
            <a:r>
              <a:rPr lang="it-IT" sz="2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558</a:t>
            </a:r>
            <a:r>
              <a:rPr lang="it-IT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</a:t>
            </a:r>
            <a:r>
              <a:rPr lang="it-IT" sz="2000" b="1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23.04.2020</a:t>
            </a:r>
            <a:endParaRPr sz="2000" b="1">
              <a:solidFill>
                <a:srgbClr val="00B0F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vincoli a uso risorse non impegnate.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Tassi di cofinanziamento UE </a:t>
            </a:r>
            <a:r>
              <a:rPr lang="it-IT" sz="1800" b="1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fino al 100%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contributo.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Trasferimento di risorse tra fondi e tra categorie di regioni.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Riprogrammazione</a:t>
            </a:r>
            <a:r>
              <a:rPr lang="it-IT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dei</a:t>
            </a:r>
            <a:r>
              <a:rPr lang="it-IT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 fino a 8% senza approvazione della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Commissione.</a:t>
            </a:r>
            <a:endParaRPr/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02" y="548680"/>
            <a:ext cx="8301791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0" y="4869160"/>
            <a:ext cx="4355976" cy="440645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17"/>
          <p:cNvCxnSpPr/>
          <p:nvPr/>
        </p:nvCxnSpPr>
        <p:spPr>
          <a:xfrm>
            <a:off x="899592" y="5085184"/>
            <a:ext cx="936000" cy="864000"/>
          </a:xfrm>
          <a:prstGeom prst="curvedConnector3">
            <a:avLst>
              <a:gd name="adj1" fmla="val 50006"/>
            </a:avLst>
          </a:prstGeom>
          <a:noFill/>
          <a:ln>
            <a:noFill/>
          </a:ln>
        </p:spPr>
      </p:cxnSp>
      <p:cxnSp>
        <p:nvCxnSpPr>
          <p:cNvPr id="288" name="Google Shape;288;p17"/>
          <p:cNvCxnSpPr/>
          <p:nvPr/>
        </p:nvCxnSpPr>
        <p:spPr>
          <a:xfrm>
            <a:off x="4860032" y="980728"/>
            <a:ext cx="914400" cy="914400"/>
          </a:xfrm>
          <a:prstGeom prst="straightConnector1">
            <a:avLst/>
          </a:prstGeom>
          <a:noFill/>
          <a:ln>
            <a:noFill/>
          </a:ln>
        </p:spPr>
      </p:cxnSp>
      <p:grpSp>
        <p:nvGrpSpPr>
          <p:cNvPr id="289" name="Google Shape;289;p17"/>
          <p:cNvGrpSpPr/>
          <p:nvPr/>
        </p:nvGrpSpPr>
        <p:grpSpPr>
          <a:xfrm>
            <a:off x="-31106" y="-99392"/>
            <a:ext cx="9115408" cy="6684425"/>
            <a:chOff x="-31106" y="-99392"/>
            <a:chExt cx="9115408" cy="6684425"/>
          </a:xfrm>
        </p:grpSpPr>
        <p:grpSp>
          <p:nvGrpSpPr>
            <p:cNvPr id="290" name="Google Shape;290;p17"/>
            <p:cNvGrpSpPr/>
            <p:nvPr/>
          </p:nvGrpSpPr>
          <p:grpSpPr>
            <a:xfrm>
              <a:off x="-31106" y="-99392"/>
              <a:ext cx="9115408" cy="1652306"/>
              <a:chOff x="7194" y="-77499"/>
              <a:chExt cx="9103288" cy="1778308"/>
            </a:xfrm>
          </p:grpSpPr>
          <p:pic>
            <p:nvPicPr>
              <p:cNvPr id="291" name="Google Shape;291;p1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194" y="-77499"/>
                <a:ext cx="3129572" cy="1778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2" name="Google Shape;292;p17"/>
              <p:cNvSpPr/>
              <p:nvPr/>
            </p:nvSpPr>
            <p:spPr>
              <a:xfrm>
                <a:off x="3131840" y="0"/>
                <a:ext cx="5978642" cy="1700809"/>
              </a:xfrm>
              <a:prstGeom prst="rect">
                <a:avLst/>
              </a:prstGeom>
              <a:solidFill>
                <a:srgbClr val="92CCDC"/>
              </a:solidFill>
              <a:ln>
                <a:noFill/>
              </a:ln>
            </p:spPr>
            <p:txBody>
              <a:bodyPr spcFirstLastPara="1" wrap="square" lIns="91425" tIns="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440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Riprogrammazione Italia</a:t>
                </a:r>
                <a:endParaRPr sz="40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+ importante riforma Politica di Coesione degli ultimi 10 anni per entità, dimensione finanziaria e semplificazione procedurale</a:t>
                </a:r>
                <a:endParaRPr sz="20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93" name="Google Shape;293;p17"/>
            <p:cNvSpPr/>
            <p:nvPr/>
          </p:nvSpPr>
          <p:spPr>
            <a:xfrm>
              <a:off x="106576" y="1759561"/>
              <a:ext cx="8977726" cy="9233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Regioni e Ministeri possono </a:t>
              </a:r>
              <a:r>
                <a:rPr lang="it-IT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modificare</a:t>
              </a: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 </a:t>
              </a:r>
              <a:r>
                <a:rPr lang="it-IT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PO FESR </a:t>
              </a: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it-IT" sz="18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FSE </a:t>
              </a:r>
              <a:r>
                <a:rPr lang="it-IT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 finanziare nuovi interventi in risposta alla crisi Covid-19.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>
                  <a:solidFill>
                    <a:srgbClr val="1C2024"/>
                  </a:solidFill>
                  <a:latin typeface="Verdana"/>
                  <a:ea typeface="Verdana"/>
                  <a:cs typeface="Verdana"/>
                  <a:sym typeface="Verdana"/>
                </a:rPr>
                <a:t>Possibile </a:t>
              </a:r>
              <a:r>
                <a:rPr lang="it-IT" sz="18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trasferire risorse tra Fondi </a:t>
              </a:r>
              <a:r>
                <a:rPr lang="it-IT" sz="1800" b="1">
                  <a:solidFill>
                    <a:srgbClr val="1C2024"/>
                  </a:solidFill>
                  <a:latin typeface="Verdana"/>
                  <a:ea typeface="Verdana"/>
                  <a:cs typeface="Verdana"/>
                  <a:sym typeface="Verdana"/>
                </a:rPr>
                <a:t>e fra categorie di regione</a:t>
              </a:r>
              <a:endParaRPr/>
            </a:p>
          </p:txBody>
        </p:sp>
        <p:grpSp>
          <p:nvGrpSpPr>
            <p:cNvPr id="294" name="Google Shape;294;p17"/>
            <p:cNvGrpSpPr/>
            <p:nvPr/>
          </p:nvGrpSpPr>
          <p:grpSpPr>
            <a:xfrm>
              <a:off x="4703346" y="5517232"/>
              <a:ext cx="4333150" cy="1067801"/>
              <a:chOff x="4731601" y="5517232"/>
              <a:chExt cx="4333150" cy="1067801"/>
            </a:xfrm>
          </p:grpSpPr>
          <p:sp>
            <p:nvSpPr>
              <p:cNvPr id="295" name="Google Shape;295;p17"/>
              <p:cNvSpPr txBox="1"/>
              <p:nvPr/>
            </p:nvSpPr>
            <p:spPr>
              <a:xfrm>
                <a:off x="4731601" y="5517232"/>
                <a:ext cx="3744416" cy="10678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333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5 linee guida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333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nazionali</a:t>
                </a:r>
                <a:endParaRPr sz="333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8440881" y="5805264"/>
                <a:ext cx="623870" cy="43204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297" name="Google Shape;297;p17"/>
          <p:cNvGrpSpPr/>
          <p:nvPr/>
        </p:nvGrpSpPr>
        <p:grpSpPr>
          <a:xfrm>
            <a:off x="484613" y="2821131"/>
            <a:ext cx="8767907" cy="3128149"/>
            <a:chOff x="484613" y="2821131"/>
            <a:chExt cx="8767907" cy="3128149"/>
          </a:xfrm>
        </p:grpSpPr>
        <p:grpSp>
          <p:nvGrpSpPr>
            <p:cNvPr id="298" name="Google Shape;298;p17"/>
            <p:cNvGrpSpPr/>
            <p:nvPr/>
          </p:nvGrpSpPr>
          <p:grpSpPr>
            <a:xfrm>
              <a:off x="484613" y="2821131"/>
              <a:ext cx="3511323" cy="3128149"/>
              <a:chOff x="6512915" y="1620529"/>
              <a:chExt cx="2569451" cy="3049728"/>
            </a:xfrm>
          </p:grpSpPr>
          <p:pic>
            <p:nvPicPr>
              <p:cNvPr id="299" name="Google Shape;299;p17" descr="03/08/2018 CC2LIV - ACCORDO QUADRO - Unisin - Falcri Gruppo Intesa Sanpaol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512915" y="1620529"/>
                <a:ext cx="2569451" cy="180801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</p:pic>
          <p:sp>
            <p:nvSpPr>
              <p:cNvPr id="300" name="Google Shape;300;p17"/>
              <p:cNvSpPr/>
              <p:nvPr/>
            </p:nvSpPr>
            <p:spPr>
              <a:xfrm>
                <a:off x="6512915" y="3379996"/>
                <a:ext cx="2569450" cy="1290261"/>
              </a:xfrm>
              <a:prstGeom prst="rect">
                <a:avLst/>
              </a:prstGeom>
              <a:solidFill>
                <a:srgbClr val="C6F0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Accordo</a:t>
                </a:r>
                <a:r>
                  <a:rPr lang="it-IT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Ministro per il Sud Regioni/Amm.ni C.li</a:t>
                </a:r>
                <a:endParaRPr/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CIPE 28 luglio 2020 </a:t>
                </a:r>
                <a:r>
                  <a:rPr lang="it-IT" sz="1600" b="1">
                    <a:solidFill>
                      <a:srgbClr val="1C2024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approva riprogrammazioni PON e POR</a:t>
                </a:r>
                <a:endParaRPr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" name="Google Shape;301;p17"/>
            <p:cNvGrpSpPr/>
            <p:nvPr/>
          </p:nvGrpSpPr>
          <p:grpSpPr>
            <a:xfrm>
              <a:off x="4703346" y="3080423"/>
              <a:ext cx="4549174" cy="1631216"/>
              <a:chOff x="4983056" y="1624922"/>
              <a:chExt cx="4549174" cy="1631216"/>
            </a:xfrm>
          </p:grpSpPr>
          <p:pic>
            <p:nvPicPr>
              <p:cNvPr id="302" name="Google Shape;302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587253" y="1642131"/>
                <a:ext cx="1944977" cy="16140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3" name="Google Shape;303;p17"/>
              <p:cNvSpPr/>
              <p:nvPr/>
            </p:nvSpPr>
            <p:spPr>
              <a:xfrm>
                <a:off x="4983056" y="1624922"/>
                <a:ext cx="2604958" cy="163121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Risorse aggiuntive e risorse nazionali liberate da copertura UE al 100%  </a:t>
                </a:r>
                <a:endParaRPr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10,4 miliardi € </a:t>
                </a:r>
                <a:r>
                  <a:rPr lang="it-IT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nel 2020</a:t>
                </a:r>
                <a:endParaRPr/>
              </a:p>
            </p:txBody>
          </p:sp>
        </p:grpSp>
        <p:sp>
          <p:nvSpPr>
            <p:cNvPr id="304" name="Google Shape;304;p17"/>
            <p:cNvSpPr/>
            <p:nvPr/>
          </p:nvSpPr>
          <p:spPr>
            <a:xfrm>
              <a:off x="3995936" y="3701922"/>
              <a:ext cx="660794" cy="2880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6F0F6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18"/>
          <p:cNvCxnSpPr/>
          <p:nvPr/>
        </p:nvCxnSpPr>
        <p:spPr>
          <a:xfrm>
            <a:off x="899592" y="5085184"/>
            <a:ext cx="936000" cy="864000"/>
          </a:xfrm>
          <a:prstGeom prst="curvedConnector3">
            <a:avLst>
              <a:gd name="adj1" fmla="val 50006"/>
            </a:avLst>
          </a:prstGeom>
          <a:noFill/>
          <a:ln>
            <a:noFill/>
          </a:ln>
        </p:spPr>
      </p:cxnSp>
      <p:cxnSp>
        <p:nvCxnSpPr>
          <p:cNvPr id="310" name="Google Shape;310;p18"/>
          <p:cNvCxnSpPr/>
          <p:nvPr/>
        </p:nvCxnSpPr>
        <p:spPr>
          <a:xfrm>
            <a:off x="4860032" y="980728"/>
            <a:ext cx="914400" cy="914400"/>
          </a:xfrm>
          <a:prstGeom prst="straightConnector1">
            <a:avLst/>
          </a:prstGeom>
          <a:noFill/>
          <a:ln>
            <a:noFill/>
          </a:ln>
        </p:spPr>
      </p:cxnSp>
      <p:grpSp>
        <p:nvGrpSpPr>
          <p:cNvPr id="311" name="Google Shape;311;p18"/>
          <p:cNvGrpSpPr/>
          <p:nvPr/>
        </p:nvGrpSpPr>
        <p:grpSpPr>
          <a:xfrm>
            <a:off x="42799" y="-84282"/>
            <a:ext cx="9115408" cy="6373080"/>
            <a:chOff x="42799" y="-84282"/>
            <a:chExt cx="9115408" cy="6373080"/>
          </a:xfrm>
        </p:grpSpPr>
        <p:grpSp>
          <p:nvGrpSpPr>
            <p:cNvPr id="312" name="Google Shape;312;p18"/>
            <p:cNvGrpSpPr/>
            <p:nvPr/>
          </p:nvGrpSpPr>
          <p:grpSpPr>
            <a:xfrm>
              <a:off x="42799" y="-84282"/>
              <a:ext cx="9115408" cy="1652306"/>
              <a:chOff x="7194" y="-77499"/>
              <a:chExt cx="9103288" cy="1778308"/>
            </a:xfrm>
          </p:grpSpPr>
          <p:pic>
            <p:nvPicPr>
              <p:cNvPr id="313" name="Google Shape;313;p1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194" y="-77499"/>
                <a:ext cx="3129572" cy="1778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4" name="Google Shape;314;p18"/>
              <p:cNvSpPr/>
              <p:nvPr/>
            </p:nvSpPr>
            <p:spPr>
              <a:xfrm>
                <a:off x="3131840" y="0"/>
                <a:ext cx="5978642" cy="1700809"/>
              </a:xfrm>
              <a:prstGeom prst="rect">
                <a:avLst/>
              </a:prstGeom>
              <a:solidFill>
                <a:srgbClr val="92CCDC"/>
              </a:solidFill>
              <a:ln>
                <a:noFill/>
              </a:ln>
            </p:spPr>
            <p:txBody>
              <a:bodyPr spcFirstLastPara="1" wrap="square" lIns="91425" tIns="0" rIns="91425" bIns="45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44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Riprogrammazione Italia</a:t>
                </a:r>
                <a:endParaRPr sz="4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5" name="Google Shape;315;p18"/>
            <p:cNvSpPr/>
            <p:nvPr/>
          </p:nvSpPr>
          <p:spPr>
            <a:xfrm>
              <a:off x="42799" y="1810649"/>
              <a:ext cx="9038044" cy="44781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LINEE GUIDA NAZIONALI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Emergenza sanitaria</a:t>
              </a:r>
              <a:r>
                <a:rPr lang="it-IT" sz="1600" b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, quindi le spese sostenute da Centrali di committenza nazionali e regionali per l’acquisto di apparecchiature e materiali sanitari, ma anche le assunzioni di personale dipendente del Servizio Sanitario Nazionale e il rafforzamento di reti e presidi territoriali per la salute;</a:t>
              </a:r>
              <a:endParaRPr/>
            </a:p>
            <a:p>
              <a:pPr marL="0" marR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Istruzione e formazione</a:t>
              </a:r>
              <a:r>
                <a:rPr lang="it-IT" sz="1600" b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, ad esempio per l'acquisto di beni e attrezzature per gli istituti e per gli studenti per l'accesso alla didattica a distanza;</a:t>
              </a:r>
              <a:endParaRPr/>
            </a:p>
            <a:p>
              <a:pPr marL="0" marR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Attività economiche</a:t>
              </a:r>
              <a:r>
                <a:rPr lang="it-IT" sz="1600" b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, dal finanziamento di sezioni regionali del Fondo di garanzia alle sovvenzioni a fondo perduto a favore delle imprese e dei lavoratori autonomi;</a:t>
              </a:r>
              <a:endParaRPr/>
            </a:p>
            <a:p>
              <a:pPr marL="0" marR="0" lvl="0" indent="0" algn="just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Lavoro</a:t>
              </a:r>
              <a:r>
                <a:rPr lang="it-IT" sz="1600" b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, in primis per il finanziamento degli ammortizzatori sociali e degli strumenti di conciliazione fra lavoro, formazione e cura dei minori;</a:t>
              </a:r>
              <a:endParaRPr/>
            </a:p>
            <a:p>
              <a:pPr marL="0" marR="0" lvl="0" indent="0" algn="just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it-IT" sz="2000" b="1" u="sng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Sociale</a:t>
              </a:r>
              <a:r>
                <a:rPr lang="it-IT" sz="1600" b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, per interventi quali gli aiuti alimentari e i </a:t>
              </a:r>
              <a:r>
                <a:rPr lang="it-IT" sz="2000" b="1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servizi di sostegno per le persone in condizione di fragilità e le fasce sociali a rischio tramite operatori del terzo settore</a:t>
              </a:r>
              <a:r>
                <a:rPr lang="it-IT" sz="1600" b="1">
                  <a:solidFill>
                    <a:srgbClr val="0070C0"/>
                  </a:solidFill>
                  <a:latin typeface="Verdana"/>
                  <a:ea typeface="Verdana"/>
                  <a:cs typeface="Verdana"/>
                  <a:sym typeface="Verdana"/>
                </a:rPr>
                <a:t>.</a:t>
              </a:r>
              <a:endParaRPr sz="16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316" name="Google Shape;316;p18" descr="https://i.ebayimg.com/images/g/sEEAAOSwv9hW3V4s/s-l64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88424" y="1836125"/>
              <a:ext cx="522725" cy="522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0" y="25711"/>
            <a:ext cx="92525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677" marR="0" lvl="0" indent="-35867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RIPROGRAMMAZIONE POR REGIONALI</a:t>
            </a:r>
            <a:endParaRPr sz="3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9"/>
          <p:cNvGrpSpPr/>
          <p:nvPr/>
        </p:nvGrpSpPr>
        <p:grpSpPr>
          <a:xfrm>
            <a:off x="323528" y="692696"/>
            <a:ext cx="8280920" cy="5760640"/>
            <a:chOff x="323528" y="692696"/>
            <a:chExt cx="8280920" cy="5760640"/>
          </a:xfrm>
        </p:grpSpPr>
        <p:grpSp>
          <p:nvGrpSpPr>
            <p:cNvPr id="323" name="Google Shape;323;p19"/>
            <p:cNvGrpSpPr/>
            <p:nvPr/>
          </p:nvGrpSpPr>
          <p:grpSpPr>
            <a:xfrm>
              <a:off x="323528" y="692696"/>
              <a:ext cx="8280920" cy="5760640"/>
              <a:chOff x="1331640" y="764704"/>
              <a:chExt cx="5620850" cy="2472972"/>
            </a:xfrm>
          </p:grpSpPr>
          <p:grpSp>
            <p:nvGrpSpPr>
              <p:cNvPr id="324" name="Google Shape;324;p19"/>
              <p:cNvGrpSpPr/>
              <p:nvPr/>
            </p:nvGrpSpPr>
            <p:grpSpPr>
              <a:xfrm>
                <a:off x="1331640" y="764704"/>
                <a:ext cx="5620850" cy="1174662"/>
                <a:chOff x="1331640" y="764704"/>
                <a:chExt cx="5620850" cy="1174662"/>
              </a:xfrm>
            </p:grpSpPr>
            <p:pic>
              <p:nvPicPr>
                <p:cNvPr id="325" name="Google Shape;325;p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331640" y="764704"/>
                  <a:ext cx="5620850" cy="9951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6" name="Google Shape;326;p1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364197" y="1731288"/>
                  <a:ext cx="5512059" cy="2080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27" name="Google Shape;327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331640" y="1916832"/>
                <a:ext cx="5584586" cy="13208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8" name="Google Shape;328;p19"/>
            <p:cNvSpPr/>
            <p:nvPr/>
          </p:nvSpPr>
          <p:spPr>
            <a:xfrm rot="-5400000">
              <a:off x="6912260" y="5877272"/>
              <a:ext cx="576064" cy="3600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"/>
          <p:cNvGrpSpPr/>
          <p:nvPr/>
        </p:nvGrpSpPr>
        <p:grpSpPr>
          <a:xfrm>
            <a:off x="0" y="30608"/>
            <a:ext cx="9144000" cy="6831823"/>
            <a:chOff x="0" y="30608"/>
            <a:chExt cx="9144000" cy="6831823"/>
          </a:xfrm>
        </p:grpSpPr>
        <p:pic>
          <p:nvPicPr>
            <p:cNvPr id="58" name="Google Shape;5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39952" y="3131753"/>
              <a:ext cx="4974236" cy="37306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" name="Google Shape;59;p2"/>
            <p:cNvGrpSpPr/>
            <p:nvPr/>
          </p:nvGrpSpPr>
          <p:grpSpPr>
            <a:xfrm>
              <a:off x="0" y="30608"/>
              <a:ext cx="9144000" cy="3248184"/>
              <a:chOff x="0" y="30608"/>
              <a:chExt cx="9144000" cy="3248184"/>
            </a:xfrm>
          </p:grpSpPr>
          <p:sp>
            <p:nvSpPr>
              <p:cNvPr id="60" name="Google Shape;60;p2"/>
              <p:cNvSpPr/>
              <p:nvPr/>
            </p:nvSpPr>
            <p:spPr>
              <a:xfrm rot="-2434450">
                <a:off x="3571154" y="2113105"/>
                <a:ext cx="343618" cy="1170416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" name="Google Shape;61;p2"/>
              <p:cNvSpPr txBox="1"/>
              <p:nvPr/>
            </p:nvSpPr>
            <p:spPr>
              <a:xfrm>
                <a:off x="0" y="30608"/>
                <a:ext cx="9144000" cy="646200"/>
              </a:xfrm>
              <a:prstGeom prst="rect">
                <a:avLst/>
              </a:prstGeom>
              <a:solidFill>
                <a:srgbClr val="20586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31 marzo 2020 diretta Facebook su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https://www.facebook.com/marco.b.stefano/videos/10222744612748568/</a:t>
                </a:r>
                <a:endParaRPr/>
              </a:p>
            </p:txBody>
          </p:sp>
          <p:pic>
            <p:nvPicPr>
              <p:cNvPr id="62" name="Google Shape;62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496" y="738494"/>
                <a:ext cx="3456384" cy="25402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REACT-UE</a:t>
            </a:r>
            <a:r>
              <a:rPr lang="it-IT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covery</a:t>
            </a: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A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ssistance</a:t>
            </a: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C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ohesion and the</a:t>
            </a: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T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erritories of </a:t>
            </a: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EU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rope</a:t>
            </a: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34" name="Google Shape;334;p20"/>
          <p:cNvGrpSpPr/>
          <p:nvPr/>
        </p:nvGrpSpPr>
        <p:grpSpPr>
          <a:xfrm>
            <a:off x="6415067" y="980728"/>
            <a:ext cx="2909461" cy="3250294"/>
            <a:chOff x="6574417" y="1086819"/>
            <a:chExt cx="2750111" cy="3250294"/>
          </a:xfrm>
        </p:grpSpPr>
        <p:sp>
          <p:nvSpPr>
            <p:cNvPr id="335" name="Google Shape;335;p20"/>
            <p:cNvSpPr/>
            <p:nvPr/>
          </p:nvSpPr>
          <p:spPr>
            <a:xfrm>
              <a:off x="6575554" y="2675120"/>
              <a:ext cx="2604958" cy="16619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47,5 Mldi </a:t>
              </a:r>
              <a:r>
                <a:rPr lang="it-IT" sz="16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aggiuntivi</a:t>
              </a:r>
              <a:r>
                <a:rPr lang="it-IT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da </a:t>
              </a:r>
              <a:r>
                <a:rPr lang="it-IT" sz="18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NG-EU</a:t>
              </a:r>
              <a:r>
                <a:rPr lang="it-IT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37,5  nel 2021 e 10 nel 2022 per FESR, FSE e FED (Fondo indigenti).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Nessuna ripartizione per regione e per settore</a:t>
              </a:r>
              <a:endParaRPr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6" name="Google Shape;336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74417" y="1086819"/>
              <a:ext cx="2750111" cy="16140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" name="Google Shape;337;p20"/>
          <p:cNvGrpSpPr/>
          <p:nvPr/>
        </p:nvGrpSpPr>
        <p:grpSpPr>
          <a:xfrm>
            <a:off x="194410" y="980728"/>
            <a:ext cx="8920998" cy="5849507"/>
            <a:chOff x="194410" y="980728"/>
            <a:chExt cx="8920998" cy="5849507"/>
          </a:xfrm>
        </p:grpSpPr>
        <p:grpSp>
          <p:nvGrpSpPr>
            <p:cNvPr id="338" name="Google Shape;338;p20"/>
            <p:cNvGrpSpPr/>
            <p:nvPr/>
          </p:nvGrpSpPr>
          <p:grpSpPr>
            <a:xfrm>
              <a:off x="6415067" y="4493081"/>
              <a:ext cx="2700341" cy="1815882"/>
              <a:chOff x="3469708" y="4100464"/>
              <a:chExt cx="2700341" cy="1815882"/>
            </a:xfrm>
          </p:grpSpPr>
          <p:sp>
            <p:nvSpPr>
              <p:cNvPr id="339" name="Google Shape;339;p20"/>
              <p:cNvSpPr txBox="1"/>
              <p:nvPr/>
            </p:nvSpPr>
            <p:spPr>
              <a:xfrm>
                <a:off x="3469708" y="4100464"/>
                <a:ext cx="2700341" cy="181588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 Italia 13,5 Mldi €</a:t>
                </a:r>
                <a:endParaRPr/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10,7 2021 – 2,8 2022 erogabili fino al 2023</a:t>
                </a:r>
                <a:endParaRPr sz="16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340" name="Google Shape;340;p20" descr="Bandiera Italia cm 90 x 150 cm in tessut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55861" y="4143193"/>
                <a:ext cx="1328037" cy="881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1" name="Google Shape;341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4410" y="980728"/>
              <a:ext cx="5998119" cy="5849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0"/>
            <p:cNvSpPr/>
            <p:nvPr/>
          </p:nvSpPr>
          <p:spPr>
            <a:xfrm>
              <a:off x="611560" y="1367356"/>
              <a:ext cx="5328592" cy="1053531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1"/>
          <p:cNvGrpSpPr/>
          <p:nvPr/>
        </p:nvGrpSpPr>
        <p:grpSpPr>
          <a:xfrm>
            <a:off x="-66658" y="6788"/>
            <a:ext cx="9210658" cy="6722958"/>
            <a:chOff x="-66658" y="6788"/>
            <a:chExt cx="9210658" cy="6722958"/>
          </a:xfrm>
        </p:grpSpPr>
        <p:grpSp>
          <p:nvGrpSpPr>
            <p:cNvPr id="348" name="Google Shape;348;p21"/>
            <p:cNvGrpSpPr/>
            <p:nvPr/>
          </p:nvGrpSpPr>
          <p:grpSpPr>
            <a:xfrm>
              <a:off x="-66658" y="6788"/>
              <a:ext cx="9210658" cy="6722958"/>
              <a:chOff x="0" y="29010"/>
              <a:chExt cx="9210658" cy="6722958"/>
            </a:xfrm>
          </p:grpSpPr>
          <p:grpSp>
            <p:nvGrpSpPr>
              <p:cNvPr id="349" name="Google Shape;349;p21"/>
              <p:cNvGrpSpPr/>
              <p:nvPr/>
            </p:nvGrpSpPr>
            <p:grpSpPr>
              <a:xfrm>
                <a:off x="0" y="29010"/>
                <a:ext cx="9178164" cy="6722958"/>
                <a:chOff x="0" y="0"/>
                <a:chExt cx="9178164" cy="6722958"/>
              </a:xfrm>
            </p:grpSpPr>
            <p:grpSp>
              <p:nvGrpSpPr>
                <p:cNvPr id="350" name="Google Shape;350;p21"/>
                <p:cNvGrpSpPr/>
                <p:nvPr/>
              </p:nvGrpSpPr>
              <p:grpSpPr>
                <a:xfrm>
                  <a:off x="0" y="0"/>
                  <a:ext cx="9144000" cy="6722958"/>
                  <a:chOff x="0" y="2286"/>
                  <a:chExt cx="9252782" cy="6722958"/>
                </a:xfrm>
              </p:grpSpPr>
              <p:sp>
                <p:nvSpPr>
                  <p:cNvPr id="351" name="Google Shape;351;p21"/>
                  <p:cNvSpPr/>
                  <p:nvPr/>
                </p:nvSpPr>
                <p:spPr>
                  <a:xfrm>
                    <a:off x="0" y="2286"/>
                    <a:ext cx="9252782" cy="1031051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it-IT" sz="24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Nuovo obiettivo tematico trasversale per la coesione</a:t>
                    </a:r>
                    <a:endParaRPr/>
                  </a:p>
                  <a:p>
                    <a:pPr marL="0" marR="0" lvl="0" indent="0" algn="just" rtl="0">
                      <a:spcBef>
                        <a:spcPts val="600"/>
                      </a:spcBef>
                      <a:spcAft>
                        <a:spcPts val="0"/>
                      </a:spcAft>
                      <a:buNone/>
                    </a:pPr>
                    <a:r>
                      <a:rPr lang="it-IT" sz="16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Promuovere il superamento degli effetti della crisi nel contesto dell'epidemia di Covid-19 e preparare una ripresa verde, digitale e resiliente dell'economia</a:t>
                    </a:r>
                    <a:endParaRPr sz="11500" b="1">
                      <a:solidFill>
                        <a:srgbClr val="002060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352" name="Google Shape;352;p21"/>
                  <p:cNvSpPr txBox="1"/>
                  <p:nvPr/>
                </p:nvSpPr>
                <p:spPr>
                  <a:xfrm>
                    <a:off x="34570" y="1034326"/>
                    <a:ext cx="9218212" cy="5690918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it-IT" sz="16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Attività finanziabili</a:t>
                    </a:r>
                    <a:endParaRPr/>
                  </a:p>
                  <a:p>
                    <a:pPr marL="0" marR="0" lvl="0" indent="0" algn="just" rtl="0">
                      <a:spcBef>
                        <a:spcPts val="60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0" marR="0" lvl="0" indent="0" algn="just" rtl="0">
                      <a:spcBef>
                        <a:spcPts val="60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285750" marR="0" lvl="0" indent="-1968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rgbClr val="FFD624"/>
                      </a:buClr>
                      <a:buSzPts val="1400"/>
                      <a:buFont typeface="Arial"/>
                      <a:buNone/>
                    </a:pPr>
                    <a:endParaRPr sz="14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285750" marR="0" lvl="0" indent="-2857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Char char="•"/>
                    </a:pPr>
                    <a:r>
                      <a:rPr lang="it-IT" sz="14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Investimenti in prodotti e servizi a carattere sanitario. </a:t>
                    </a:r>
                    <a:endParaRPr/>
                  </a:p>
                  <a:p>
                    <a:pPr marL="285750" marR="0" lvl="0" indent="-2857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Char char="•"/>
                    </a:pPr>
                    <a:r>
                      <a:rPr lang="it-IT" sz="14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Sostegno alle PMI fornendo loro capitale di esercizio o sostegno agli investimenti. </a:t>
                    </a:r>
                    <a:endParaRPr sz="14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285750" marR="0" lvl="0" indent="-2857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Char char="•"/>
                    </a:pPr>
                    <a:r>
                      <a:rPr lang="it-IT" sz="14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Interventi che contribuiscano alla transizione verso un'economia verde e digitale. </a:t>
                    </a:r>
                    <a:endParaRPr/>
                  </a:p>
                  <a:p>
                    <a:pPr marL="285750" marR="0" lvl="0" indent="-2857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rgbClr val="FF0000"/>
                      </a:buClr>
                      <a:buSzPts val="1400"/>
                      <a:buFont typeface="Arial"/>
                      <a:buChar char="•"/>
                    </a:pPr>
                    <a:r>
                      <a:rPr lang="it-IT" sz="14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Infrastrutture che consentano la prestazione di servizi di base ai cittadini</a:t>
                    </a:r>
                    <a:r>
                      <a:rPr lang="it-IT" sz="14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. </a:t>
                    </a:r>
                    <a:endParaRPr/>
                  </a:p>
                  <a:p>
                    <a:pPr marL="285750" marR="0" lvl="0" indent="-2857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Char char="•"/>
                    </a:pPr>
                    <a:r>
                      <a:rPr lang="it-IT" sz="14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Misure di sostegno economico a favore delle regioni più dipendenti dai settori maggiormente colpiti dalla crisi. </a:t>
                    </a:r>
                    <a:endParaRPr sz="14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0" marR="0" lvl="0" indent="0" algn="just" rtl="0">
                      <a:spcBef>
                        <a:spcPts val="60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0" marR="0" lvl="0" indent="0" algn="just" rtl="0">
                      <a:spcBef>
                        <a:spcPts val="60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0" marR="0" lvl="0" indent="0" algn="just" rtl="0">
                      <a:spcBef>
                        <a:spcPts val="600"/>
                      </a:spcBef>
                      <a:spcAft>
                        <a:spcPts val="0"/>
                      </a:spcAft>
                      <a:buNone/>
                    </a:pPr>
                    <a:endParaRPr sz="16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285750" marR="0" lvl="0" indent="-1968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rgbClr val="FFD624"/>
                      </a:buClr>
                      <a:buSzPts val="1400"/>
                      <a:buFont typeface="Arial"/>
                      <a:buNone/>
                    </a:pPr>
                    <a:endParaRPr sz="1400" b="1">
                      <a:solidFill>
                        <a:schemeClr val="dk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  <a:p>
                    <a:pPr marL="285750" marR="0" lvl="0" indent="-2857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Char char="•"/>
                    </a:pPr>
                    <a:r>
                      <a:rPr lang="it-IT" sz="14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Mantenimento dell’occupazione.</a:t>
                    </a:r>
                    <a:endParaRPr/>
                  </a:p>
                  <a:p>
                    <a:pPr marL="285750" marR="0" lvl="0" indent="-285750" algn="just" rtl="0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rgbClr val="FF0000"/>
                      </a:buClr>
                      <a:buSzPts val="1400"/>
                      <a:buFont typeface="Arial"/>
                      <a:buChar char="•"/>
                    </a:pPr>
                    <a:r>
                      <a:rPr lang="it-IT" sz="14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Creazione di posti di lavoro</a:t>
                    </a:r>
                    <a:r>
                      <a:rPr lang="it-IT" sz="14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, in particolare per le </a:t>
                    </a:r>
                    <a:r>
                      <a:rPr lang="it-IT" sz="14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persone in situazioni di vulnerabilità</a:t>
                    </a:r>
                    <a:r>
                      <a:rPr lang="it-IT" sz="14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, misure a favore dell'occupazione giovanile, istruzione,  formazione e  sviluppo delle competenze….e generale, anche a favore dei minori. </a:t>
                    </a:r>
                    <a:endParaRPr/>
                  </a:p>
                </p:txBody>
              </p:sp>
            </p:grpSp>
            <p:grpSp>
              <p:nvGrpSpPr>
                <p:cNvPr id="353" name="Google Shape;353;p21"/>
                <p:cNvGrpSpPr/>
                <p:nvPr/>
              </p:nvGrpSpPr>
              <p:grpSpPr>
                <a:xfrm>
                  <a:off x="3563888" y="1440346"/>
                  <a:ext cx="1566227" cy="3903860"/>
                  <a:chOff x="3563888" y="1440346"/>
                  <a:chExt cx="1566227" cy="3903860"/>
                </a:xfrm>
              </p:grpSpPr>
              <p:pic>
                <p:nvPicPr>
                  <p:cNvPr id="354" name="Google Shape;354;p21" descr="GranitoForte - Attività di Ricerca e Sviluppo - PON FESR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3563888" y="1440346"/>
                    <a:ext cx="1566227" cy="9085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55" name="Google Shape;355;p21" descr="Logo UE Fse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3675542" y="4389848"/>
                    <a:ext cx="1342917" cy="9543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356" name="Google Shape;356;p21"/>
                <p:cNvSpPr/>
                <p:nvPr/>
              </p:nvSpPr>
              <p:spPr>
                <a:xfrm>
                  <a:off x="34164" y="1422561"/>
                  <a:ext cx="9144000" cy="2697509"/>
                </a:xfrm>
                <a:prstGeom prst="rect">
                  <a:avLst/>
                </a:prstGeom>
                <a:noFill/>
                <a:ln w="57150" cap="flat" cmpd="sng">
                  <a:solidFill>
                    <a:srgbClr val="3166C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6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pic>
            <p:nvPicPr>
              <p:cNvPr id="357" name="Google Shape;357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6658" y="4405888"/>
                <a:ext cx="9144000" cy="20474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8" name="Google Shape;358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39433" y="1488705"/>
              <a:ext cx="976676" cy="976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29804" y="4469258"/>
              <a:ext cx="976676" cy="9766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/>
          <p:nvPr/>
        </p:nvSpPr>
        <p:spPr>
          <a:xfrm rot="1850582">
            <a:off x="2744905" y="5594908"/>
            <a:ext cx="1963159" cy="2916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6" name="Google Shape;366;p22"/>
          <p:cNvGrpSpPr/>
          <p:nvPr/>
        </p:nvGrpSpPr>
        <p:grpSpPr>
          <a:xfrm>
            <a:off x="302385" y="4086443"/>
            <a:ext cx="4347879" cy="1861899"/>
            <a:chOff x="302385" y="4086443"/>
            <a:chExt cx="4347879" cy="1861899"/>
          </a:xfrm>
        </p:grpSpPr>
        <p:sp>
          <p:nvSpPr>
            <p:cNvPr id="367" name="Google Shape;367;p22"/>
            <p:cNvSpPr/>
            <p:nvPr/>
          </p:nvSpPr>
          <p:spPr>
            <a:xfrm rot="-1834754">
              <a:off x="2945013" y="4517522"/>
              <a:ext cx="1763709" cy="25233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8" name="Google Shape;368;p22"/>
            <p:cNvSpPr txBox="1"/>
            <p:nvPr/>
          </p:nvSpPr>
          <p:spPr>
            <a:xfrm>
              <a:off x="302385" y="4871124"/>
              <a:ext cx="3024336" cy="1077218"/>
            </a:xfrm>
            <a:prstGeom prst="rect">
              <a:avLst/>
            </a:prstGeom>
            <a:solidFill>
              <a:srgbClr val="FFFF00"/>
            </a:solidFill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Piano Nazionale ripresa e resilienza - PNrr</a:t>
              </a:r>
              <a:endParaRPr sz="1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(da Recovery and Resilience Facility) </a:t>
              </a:r>
              <a:endParaRPr sz="1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-66405" y="28686"/>
            <a:ext cx="9276810" cy="535455"/>
            <a:chOff x="-90479" y="13225"/>
            <a:chExt cx="9144000" cy="584775"/>
          </a:xfrm>
        </p:grpSpPr>
        <p:sp>
          <p:nvSpPr>
            <p:cNvPr id="370" name="Google Shape;370;p22"/>
            <p:cNvSpPr txBox="1"/>
            <p:nvPr/>
          </p:nvSpPr>
          <p:spPr>
            <a:xfrm>
              <a:off x="-90479" y="13225"/>
              <a:ext cx="9144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In sintesi: quanti fondi per l’Italia?</a:t>
              </a:r>
              <a:endParaRPr sz="2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371" name="Google Shape;371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96734" y="168933"/>
              <a:ext cx="501461" cy="33354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72" name="Google Shape;372;p22"/>
          <p:cNvGraphicFramePr/>
          <p:nvPr/>
        </p:nvGraphicFramePr>
        <p:xfrm>
          <a:off x="4644008" y="36450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{4D81AAD8-AAA1-45B5-AC6A-D213D2389084}</a:tableStyleId>
              </a:tblPr>
              <a:tblGrid>
                <a:gridCol w="3577975"/>
                <a:gridCol w="822825"/>
              </a:tblGrid>
              <a:tr h="18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u="none" strike="noStrike" cap="none">
                          <a:solidFill>
                            <a:srgbClr val="FFFF00"/>
                          </a:solidFill>
                        </a:rPr>
                        <a:t>Next Generation  EU ITALIA</a:t>
                      </a:r>
                      <a:endParaRPr sz="2400" b="1" i="0" u="none" strike="noStrike" cap="none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(Mldi €)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  Sovvenzioni per </a:t>
                      </a:r>
                      <a:r>
                        <a:rPr lang="it-IT" sz="1600" b="1" u="none" strike="noStrike" cap="none">
                          <a:solidFill>
                            <a:srgbClr val="FF0000"/>
                          </a:solidFill>
                        </a:rPr>
                        <a:t>PNrr </a:t>
                      </a:r>
                      <a:r>
                        <a:rPr lang="it-IT" sz="1600" u="none" strike="noStrike" cap="none"/>
                        <a:t>2021-2023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</a:rPr>
                        <a:t>65,5</a:t>
                      </a:r>
                      <a:endParaRPr sz="1800" b="1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  React UE 10,7 nel 2021 e 2,8 nel 2022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13,5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 Sviluppo rurale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0.8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Just Transition Fund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0,6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Invest EU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0,6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Totale Sovvenzioni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</a:rPr>
                        <a:t>81,4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Prestiti</a:t>
                      </a:r>
                      <a:r>
                        <a:rPr lang="it-IT" sz="1600" u="none" strike="noStrike" cap="none"/>
                        <a:t> per </a:t>
                      </a:r>
                      <a:r>
                        <a:rPr lang="it-IT" sz="1600" b="1" u="none" strike="noStrike" cap="none">
                          <a:solidFill>
                            <a:srgbClr val="FF0000"/>
                          </a:solidFill>
                        </a:rPr>
                        <a:t>PNrr</a:t>
                      </a:r>
                      <a:endParaRPr sz="1600" b="1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rgbClr val="FF0000"/>
                          </a:solidFill>
                        </a:rPr>
                        <a:t>127,4</a:t>
                      </a:r>
                      <a:endParaRPr sz="1800" b="1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  <a:tr h="30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/>
                        <a:t>TOTALE  ITALIA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</a:rPr>
                        <a:t>208,8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3" name="Google Shape;373;p22"/>
          <p:cNvGraphicFramePr/>
          <p:nvPr/>
        </p:nvGraphicFramePr>
        <p:xfrm>
          <a:off x="107503" y="62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{6975FCB7-1A25-4410-BBE0-76DF88C62E20}</a:tableStyleId>
              </a:tblPr>
              <a:tblGrid>
                <a:gridCol w="3819725"/>
                <a:gridCol w="860775"/>
              </a:tblGrid>
              <a:tr h="365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i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Trasferimenti da bilancio 2021-2027 Italia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Fondo Europeo di Sviluppo Regionale (FESR)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23,6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  <a:tr h="29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Fondo Sociale Europeo (FSE)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12,8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  <a:tr h="29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Cooperazione territoriale (ETC)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0,8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  <a:tr h="29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Totale Politica Regionale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37,2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  <a:tr h="29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PAC per aiuti diretti (FEAGA)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25,4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  <a:tr h="29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PAC per sviluppo rurale (FEASR)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9,7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  <a:tr h="29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Totale PAC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35,1  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  <a:tr h="30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i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TOTALE ITALIA 2021-2027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i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72,3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  <a:tr h="15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 valori in mld €)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pic>
        <p:nvPicPr>
          <p:cNvPr id="374" name="Google Shape;374;p22" descr="Chi ha paura dell'euro? - IRP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8982" y="706717"/>
            <a:ext cx="3225110" cy="2374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5446"/>
            <a:ext cx="9144000" cy="400710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6372200" y="5432554"/>
            <a:ext cx="2664296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Corriere della sera  20.01.2021</a:t>
            </a:r>
            <a:endParaRPr sz="105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152636"/>
            <a:ext cx="4496773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4"/>
          <p:cNvSpPr txBox="1"/>
          <p:nvPr/>
        </p:nvSpPr>
        <p:spPr>
          <a:xfrm>
            <a:off x="2915816" y="404665"/>
            <a:ext cx="252028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Bozza</a:t>
            </a:r>
            <a:r>
              <a:rPr lang="it-IT" sz="1400" b="1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it-IT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12_01_2021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4748293" y="3573016"/>
            <a:ext cx="4395707" cy="20928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Missioni, Componenti, Linee di intervento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Missioni</a:t>
            </a: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raggruppate in </a:t>
            </a:r>
            <a:r>
              <a:rPr lang="it-IT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 Componenti </a:t>
            </a: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funzionali che si articolano in </a:t>
            </a:r>
            <a:r>
              <a:rPr lang="it-IT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47 Linee di intervento </a:t>
            </a:r>
            <a:r>
              <a:rPr lang="it-IT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progetti omogenei e coerenti</a:t>
            </a:r>
            <a:endParaRPr sz="11500" b="1">
              <a:solidFill>
                <a:srgbClr val="FFD62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5"/>
          <p:cNvGrpSpPr/>
          <p:nvPr/>
        </p:nvGrpSpPr>
        <p:grpSpPr>
          <a:xfrm>
            <a:off x="-24796" y="-99392"/>
            <a:ext cx="9144000" cy="6657731"/>
            <a:chOff x="0" y="-99392"/>
            <a:chExt cx="9144000" cy="6657731"/>
          </a:xfrm>
        </p:grpSpPr>
        <p:grpSp>
          <p:nvGrpSpPr>
            <p:cNvPr id="393" name="Google Shape;393;p25"/>
            <p:cNvGrpSpPr/>
            <p:nvPr/>
          </p:nvGrpSpPr>
          <p:grpSpPr>
            <a:xfrm>
              <a:off x="0" y="-99392"/>
              <a:ext cx="9144000" cy="6315501"/>
              <a:chOff x="0" y="-99392"/>
              <a:chExt cx="9144000" cy="6315501"/>
            </a:xfrm>
          </p:grpSpPr>
          <p:pic>
            <p:nvPicPr>
              <p:cNvPr id="394" name="Google Shape;394;p2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-99392"/>
                <a:ext cx="9144000" cy="63155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5" name="Google Shape;395;p25"/>
              <p:cNvSpPr txBox="1"/>
              <p:nvPr/>
            </p:nvSpPr>
            <p:spPr>
              <a:xfrm>
                <a:off x="7524328" y="982794"/>
                <a:ext cx="1547664" cy="400110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67,5</a:t>
                </a:r>
                <a:endParaRPr sz="20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6" name="Google Shape;396;p25"/>
              <p:cNvSpPr txBox="1"/>
              <p:nvPr/>
            </p:nvSpPr>
            <p:spPr>
              <a:xfrm>
                <a:off x="7514183" y="1571246"/>
                <a:ext cx="1547664" cy="400110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45,1</a:t>
                </a:r>
                <a:endParaRPr/>
              </a:p>
            </p:txBody>
          </p:sp>
          <p:sp>
            <p:nvSpPr>
              <p:cNvPr id="397" name="Google Shape;397;p25"/>
              <p:cNvSpPr txBox="1"/>
              <p:nvPr/>
            </p:nvSpPr>
            <p:spPr>
              <a:xfrm>
                <a:off x="7524328" y="2174145"/>
                <a:ext cx="1547664" cy="400110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32,0</a:t>
                </a:r>
                <a:endParaRPr/>
              </a:p>
            </p:txBody>
          </p:sp>
          <p:sp>
            <p:nvSpPr>
              <p:cNvPr id="398" name="Google Shape;398;p25"/>
              <p:cNvSpPr txBox="1"/>
              <p:nvPr/>
            </p:nvSpPr>
            <p:spPr>
              <a:xfrm>
                <a:off x="7488832" y="2717372"/>
                <a:ext cx="1547664" cy="400110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26,1</a:t>
                </a:r>
                <a:endParaRPr/>
              </a:p>
            </p:txBody>
          </p:sp>
          <p:sp>
            <p:nvSpPr>
              <p:cNvPr id="399" name="Google Shape;399;p25"/>
              <p:cNvSpPr txBox="1"/>
              <p:nvPr/>
            </p:nvSpPr>
            <p:spPr>
              <a:xfrm>
                <a:off x="7524328" y="3281293"/>
                <a:ext cx="1547664" cy="461665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b="1">
                    <a:solidFill>
                      <a:srgbClr val="FFFF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21,3</a:t>
                </a:r>
                <a:endParaRPr/>
              </a:p>
            </p:txBody>
          </p:sp>
          <p:sp>
            <p:nvSpPr>
              <p:cNvPr id="400" name="Google Shape;400;p25"/>
              <p:cNvSpPr txBox="1"/>
              <p:nvPr/>
            </p:nvSpPr>
            <p:spPr>
              <a:xfrm>
                <a:off x="7524328" y="3920073"/>
                <a:ext cx="1547664" cy="400110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18,0</a:t>
                </a:r>
                <a:endParaRPr/>
              </a:p>
            </p:txBody>
          </p:sp>
          <p:sp>
            <p:nvSpPr>
              <p:cNvPr id="401" name="Google Shape;401;p25"/>
              <p:cNvSpPr txBox="1"/>
              <p:nvPr/>
            </p:nvSpPr>
            <p:spPr>
              <a:xfrm>
                <a:off x="7560840" y="4433421"/>
                <a:ext cx="1547664" cy="461665"/>
              </a:xfrm>
              <a:prstGeom prst="rect">
                <a:avLst/>
              </a:prstGeom>
              <a:solidFill>
                <a:srgbClr val="37609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b="1">
                    <a:solidFill>
                      <a:srgbClr val="FFFF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210,0</a:t>
                </a:r>
                <a:endParaRPr/>
              </a:p>
            </p:txBody>
          </p:sp>
        </p:grpSp>
        <p:sp>
          <p:nvSpPr>
            <p:cNvPr id="402" name="Google Shape;402;p25"/>
            <p:cNvSpPr txBox="1"/>
            <p:nvPr/>
          </p:nvSpPr>
          <p:spPr>
            <a:xfrm>
              <a:off x="4751293" y="6250562"/>
              <a:ext cx="4380584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Fonte: PNrr Italia Bozza del 12.01.2021</a:t>
              </a:r>
              <a:endParaRPr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6"/>
          <p:cNvGrpSpPr/>
          <p:nvPr/>
        </p:nvGrpSpPr>
        <p:grpSpPr>
          <a:xfrm>
            <a:off x="0" y="-13331"/>
            <a:ext cx="9144000" cy="6871331"/>
            <a:chOff x="0" y="-13331"/>
            <a:chExt cx="9144000" cy="6871331"/>
          </a:xfrm>
        </p:grpSpPr>
        <p:grpSp>
          <p:nvGrpSpPr>
            <p:cNvPr id="409" name="Google Shape;409;p26"/>
            <p:cNvGrpSpPr/>
            <p:nvPr/>
          </p:nvGrpSpPr>
          <p:grpSpPr>
            <a:xfrm>
              <a:off x="0" y="-13331"/>
              <a:ext cx="9144000" cy="6871331"/>
              <a:chOff x="0" y="-13331"/>
              <a:chExt cx="9144000" cy="6871331"/>
            </a:xfrm>
          </p:grpSpPr>
          <p:grpSp>
            <p:nvGrpSpPr>
              <p:cNvPr id="410" name="Google Shape;410;p26"/>
              <p:cNvGrpSpPr/>
              <p:nvPr/>
            </p:nvGrpSpPr>
            <p:grpSpPr>
              <a:xfrm>
                <a:off x="467544" y="472029"/>
                <a:ext cx="8208912" cy="6385971"/>
                <a:chOff x="827585" y="803087"/>
                <a:chExt cx="7488831" cy="5938281"/>
              </a:xfrm>
            </p:grpSpPr>
            <p:grpSp>
              <p:nvGrpSpPr>
                <p:cNvPr id="411" name="Google Shape;411;p26"/>
                <p:cNvGrpSpPr/>
                <p:nvPr/>
              </p:nvGrpSpPr>
              <p:grpSpPr>
                <a:xfrm>
                  <a:off x="827585" y="803087"/>
                  <a:ext cx="7488831" cy="5938281"/>
                  <a:chOff x="827585" y="803087"/>
                  <a:chExt cx="7488831" cy="5938281"/>
                </a:xfrm>
              </p:grpSpPr>
              <p:pic>
                <p:nvPicPr>
                  <p:cNvPr id="412" name="Google Shape;412;p26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827585" y="803087"/>
                    <a:ext cx="7488831" cy="59382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13" name="Google Shape;413;p26"/>
                  <p:cNvSpPr/>
                  <p:nvPr/>
                </p:nvSpPr>
                <p:spPr>
                  <a:xfrm>
                    <a:off x="1475656" y="2132856"/>
                    <a:ext cx="6624736" cy="432048"/>
                  </a:xfrm>
                  <a:prstGeom prst="rect">
                    <a:avLst/>
                  </a:prstGeom>
                  <a:noFill/>
                  <a:ln w="31750" cap="flat" cmpd="sng">
                    <a:solidFill>
                      <a:srgbClr val="FF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600" b="1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414" name="Google Shape;414;p26"/>
                  <p:cNvSpPr/>
                  <p:nvPr/>
                </p:nvSpPr>
                <p:spPr>
                  <a:xfrm>
                    <a:off x="1484500" y="2146602"/>
                    <a:ext cx="6624736" cy="432048"/>
                  </a:xfrm>
                  <a:prstGeom prst="rect">
                    <a:avLst/>
                  </a:prstGeom>
                  <a:noFill/>
                  <a:ln w="31750" cap="flat" cmpd="sng">
                    <a:solidFill>
                      <a:srgbClr val="FF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600" b="1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  <p:pic>
              <p:nvPicPr>
                <p:cNvPr id="415" name="Google Shape;415;p2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860596" y="5877272"/>
                  <a:ext cx="6657409" cy="3913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16" name="Google Shape;416;p26"/>
              <p:cNvSpPr/>
              <p:nvPr/>
            </p:nvSpPr>
            <p:spPr>
              <a:xfrm>
                <a:off x="0" y="-13331"/>
                <a:ext cx="9144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Missione 5 – Inclusione e coesione - Obiettivi</a:t>
                </a:r>
                <a:endParaRPr sz="24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17" name="Google Shape;417;p26"/>
              <p:cNvSpPr txBox="1"/>
              <p:nvPr/>
            </p:nvSpPr>
            <p:spPr>
              <a:xfrm>
                <a:off x="611560" y="5235682"/>
                <a:ext cx="3276183" cy="36933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Componenti</a:t>
                </a:r>
                <a:endParaRPr sz="18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pic>
          <p:nvPicPr>
            <p:cNvPr id="418" name="Google Shape;418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7930" y="4365104"/>
              <a:ext cx="7298896" cy="8468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7"/>
          <p:cNvGrpSpPr/>
          <p:nvPr/>
        </p:nvGrpSpPr>
        <p:grpSpPr>
          <a:xfrm>
            <a:off x="-108520" y="44624"/>
            <a:ext cx="9252520" cy="6813375"/>
            <a:chOff x="-108520" y="44624"/>
            <a:chExt cx="9252520" cy="6813375"/>
          </a:xfrm>
        </p:grpSpPr>
        <p:pic>
          <p:nvPicPr>
            <p:cNvPr id="424" name="Google Shape;424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08520" y="1437258"/>
              <a:ext cx="9230259" cy="5420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27"/>
            <p:cNvSpPr txBox="1"/>
            <p:nvPr/>
          </p:nvSpPr>
          <p:spPr>
            <a:xfrm>
              <a:off x="-108520" y="44624"/>
              <a:ext cx="92525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Componente Infrastrutture Sociali, Famiglie, Comunità e Terzo settore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Obiettivi</a:t>
              </a:r>
              <a:endParaRPr sz="2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426" name="Google Shape;426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7173" y="1437258"/>
              <a:ext cx="8454566" cy="36479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"/>
          <p:cNvSpPr txBox="1"/>
          <p:nvPr/>
        </p:nvSpPr>
        <p:spPr>
          <a:xfrm>
            <a:off x="3059832" y="2348880"/>
            <a:ext cx="457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32" name="Google Shape;432;p28"/>
          <p:cNvGrpSpPr/>
          <p:nvPr/>
        </p:nvGrpSpPr>
        <p:grpSpPr>
          <a:xfrm>
            <a:off x="395536" y="4762395"/>
            <a:ext cx="7988424" cy="1426160"/>
            <a:chOff x="467544" y="3711111"/>
            <a:chExt cx="7988424" cy="1426160"/>
          </a:xfrm>
        </p:grpSpPr>
        <p:sp>
          <p:nvSpPr>
            <p:cNvPr id="433" name="Google Shape;433;p28"/>
            <p:cNvSpPr txBox="1"/>
            <p:nvPr/>
          </p:nvSpPr>
          <p:spPr>
            <a:xfrm>
              <a:off x="467544" y="3711111"/>
              <a:ext cx="79884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800"/>
                <a:buFont typeface="Calibri"/>
                <a:buNone/>
              </a:pPr>
              <a:r>
                <a:rPr lang="it-IT" sz="48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GRAZIE DELL’ATTENZIONE</a:t>
              </a:r>
              <a:endParaRPr sz="4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2123728" y="4675606"/>
              <a:ext cx="56166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i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rPr>
                <a:t>roberto.finuola@gmail.com</a:t>
              </a:r>
              <a:endParaRPr sz="2400" b="1" i="1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21" y="326871"/>
            <a:ext cx="5863633" cy="427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>
            <a:off x="2286000" y="-523491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seguire i passaggi relativa al pacchetto legislativo della coesione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69" y="1731541"/>
            <a:ext cx="60960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>
            <a:off x="251520" y="0"/>
            <a:ext cx="88924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L’emergenza Covid-19 costringe a prevedere nuovi interventi  ed a reperire nuove risorse</a:t>
            </a:r>
            <a:endParaRPr sz="32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4"/>
          <p:cNvGrpSpPr/>
          <p:nvPr/>
        </p:nvGrpSpPr>
        <p:grpSpPr>
          <a:xfrm>
            <a:off x="0" y="139757"/>
            <a:ext cx="9144000" cy="6203933"/>
            <a:chOff x="0" y="139757"/>
            <a:chExt cx="9144000" cy="6203933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0" y="139757"/>
              <a:ext cx="9144000" cy="6203933"/>
              <a:chOff x="0" y="139757"/>
              <a:chExt cx="9144000" cy="6203933"/>
            </a:xfrm>
          </p:grpSpPr>
          <p:pic>
            <p:nvPicPr>
              <p:cNvPr id="77" name="Google Shape;77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1194682"/>
                <a:ext cx="9144000" cy="5149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139757"/>
                <a:ext cx="9144000" cy="1072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9" name="Google Shape;79;p4"/>
            <p:cNvSpPr/>
            <p:nvPr/>
          </p:nvSpPr>
          <p:spPr>
            <a:xfrm>
              <a:off x="755576" y="1628800"/>
              <a:ext cx="3744416" cy="72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3645024"/>
            <a:ext cx="1298561" cy="32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/>
          <p:cNvGrpSpPr/>
          <p:nvPr/>
        </p:nvGrpSpPr>
        <p:grpSpPr>
          <a:xfrm>
            <a:off x="-394220" y="0"/>
            <a:ext cx="9483111" cy="6093296"/>
            <a:chOff x="-394220" y="0"/>
            <a:chExt cx="9483111" cy="6093296"/>
          </a:xfrm>
        </p:grpSpPr>
        <p:grpSp>
          <p:nvGrpSpPr>
            <p:cNvPr id="85" name="Google Shape;85;p5"/>
            <p:cNvGrpSpPr/>
            <p:nvPr/>
          </p:nvGrpSpPr>
          <p:grpSpPr>
            <a:xfrm>
              <a:off x="-394220" y="0"/>
              <a:ext cx="9483111" cy="6093296"/>
              <a:chOff x="-394220" y="0"/>
              <a:chExt cx="9483111" cy="6093296"/>
            </a:xfrm>
          </p:grpSpPr>
          <p:grpSp>
            <p:nvGrpSpPr>
              <p:cNvPr id="86" name="Google Shape;86;p5"/>
              <p:cNvGrpSpPr/>
              <p:nvPr/>
            </p:nvGrpSpPr>
            <p:grpSpPr>
              <a:xfrm>
                <a:off x="-394220" y="0"/>
                <a:ext cx="9483111" cy="6093296"/>
                <a:chOff x="-339112" y="22056"/>
                <a:chExt cx="9483111" cy="6093296"/>
              </a:xfrm>
            </p:grpSpPr>
            <p:grpSp>
              <p:nvGrpSpPr>
                <p:cNvPr id="87" name="Google Shape;87;p5"/>
                <p:cNvGrpSpPr/>
                <p:nvPr/>
              </p:nvGrpSpPr>
              <p:grpSpPr>
                <a:xfrm>
                  <a:off x="162612" y="930775"/>
                  <a:ext cx="8952756" cy="5184577"/>
                  <a:chOff x="-23107" y="1002892"/>
                  <a:chExt cx="9193231" cy="5209899"/>
                </a:xfrm>
              </p:grpSpPr>
              <p:pic>
                <p:nvPicPr>
                  <p:cNvPr id="88" name="Google Shape;88;p5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-23107" y="1002892"/>
                    <a:ext cx="9193231" cy="5209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9" name="Google Shape;89;p5"/>
                  <p:cNvSpPr/>
                  <p:nvPr/>
                </p:nvSpPr>
                <p:spPr>
                  <a:xfrm>
                    <a:off x="755576" y="1412776"/>
                    <a:ext cx="2880320" cy="64807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600" b="1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  <p:grpSp>
              <p:nvGrpSpPr>
                <p:cNvPr id="90" name="Google Shape;90;p5"/>
                <p:cNvGrpSpPr/>
                <p:nvPr/>
              </p:nvGrpSpPr>
              <p:grpSpPr>
                <a:xfrm>
                  <a:off x="-339112" y="22056"/>
                  <a:ext cx="9483111" cy="5876117"/>
                  <a:chOff x="-339112" y="22056"/>
                  <a:chExt cx="9483111" cy="5876117"/>
                </a:xfrm>
              </p:grpSpPr>
              <p:pic>
                <p:nvPicPr>
                  <p:cNvPr id="91" name="Google Shape;91;p5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8028384" y="4221088"/>
                    <a:ext cx="780356" cy="6462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2" name="Google Shape;92;p5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1746788" y="5323264"/>
                    <a:ext cx="2548995" cy="574909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</p:pic>
              <p:grpSp>
                <p:nvGrpSpPr>
                  <p:cNvPr id="93" name="Google Shape;93;p5"/>
                  <p:cNvGrpSpPr/>
                  <p:nvPr/>
                </p:nvGrpSpPr>
                <p:grpSpPr>
                  <a:xfrm>
                    <a:off x="-339112" y="22056"/>
                    <a:ext cx="9483111" cy="5330195"/>
                    <a:chOff x="58304" y="100680"/>
                    <a:chExt cx="9483111" cy="5330195"/>
                  </a:xfrm>
                </p:grpSpPr>
                <p:grpSp>
                  <p:nvGrpSpPr>
                    <p:cNvPr id="94" name="Google Shape;94;p5"/>
                    <p:cNvGrpSpPr/>
                    <p:nvPr/>
                  </p:nvGrpSpPr>
                  <p:grpSpPr>
                    <a:xfrm>
                      <a:off x="58304" y="100680"/>
                      <a:ext cx="9483111" cy="5330195"/>
                      <a:chOff x="58304" y="100680"/>
                      <a:chExt cx="9483111" cy="5330195"/>
                    </a:xfrm>
                  </p:grpSpPr>
                  <p:grpSp>
                    <p:nvGrpSpPr>
                      <p:cNvPr id="95" name="Google Shape;95;p5"/>
                      <p:cNvGrpSpPr/>
                      <p:nvPr/>
                    </p:nvGrpSpPr>
                    <p:grpSpPr>
                      <a:xfrm>
                        <a:off x="58304" y="100680"/>
                        <a:ext cx="9483111" cy="1944216"/>
                        <a:chOff x="26096" y="116632"/>
                        <a:chExt cx="9483111" cy="1944216"/>
                      </a:xfrm>
                    </p:grpSpPr>
                    <p:sp>
                      <p:nvSpPr>
                        <p:cNvPr id="96" name="Google Shape;96;p5"/>
                        <p:cNvSpPr txBox="1"/>
                        <p:nvPr/>
                      </p:nvSpPr>
                      <p:spPr>
                        <a:xfrm>
                          <a:off x="26096" y="116632"/>
                          <a:ext cx="9483111" cy="646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t" anchorCtr="0">
                          <a:spAutoFit/>
                        </a:bodyPr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it-IT" sz="3600" b="1">
                              <a:solidFill>
                                <a:srgbClr val="FF0000"/>
                              </a:solidFill>
                              <a:latin typeface="Verdana"/>
                              <a:ea typeface="Verdana"/>
                              <a:cs typeface="Verdana"/>
                              <a:sym typeface="Verdana"/>
                            </a:rPr>
                            <a:t>La risposta UE alla Pandemia</a:t>
                          </a:r>
                          <a:endParaRPr sz="3600" b="1">
                            <a:solidFill>
                              <a:srgbClr val="FF0000"/>
                            </a:solidFill>
                            <a:latin typeface="Verdana"/>
                            <a:ea typeface="Verdana"/>
                            <a:cs typeface="Verdana"/>
                            <a:sym typeface="Verdana"/>
                          </a:endParaRPr>
                        </a:p>
                      </p:txBody>
                    </p:sp>
                    <p:sp>
                      <p:nvSpPr>
                        <p:cNvPr id="97" name="Google Shape;97;p5"/>
                        <p:cNvSpPr/>
                        <p:nvPr/>
                      </p:nvSpPr>
                      <p:spPr>
                        <a:xfrm>
                          <a:off x="755576" y="1412776"/>
                          <a:ext cx="2880320" cy="648072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7600" b="1">
                            <a:solidFill>
                              <a:schemeClr val="lt1"/>
                            </a:solidFill>
                            <a:latin typeface="Verdana"/>
                            <a:ea typeface="Verdana"/>
                            <a:cs typeface="Verdana"/>
                            <a:sym typeface="Verdana"/>
                          </a:endParaRPr>
                        </a:p>
                      </p:txBody>
                    </p:sp>
                  </p:grpSp>
                  <p:pic>
                    <p:nvPicPr>
                      <p:cNvPr id="98" name="Google Shape;98;p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2648260" y="5041848"/>
                        <a:ext cx="1264339" cy="389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sp>
                  <p:nvSpPr>
                    <p:cNvPr id="99" name="Google Shape;99;p5"/>
                    <p:cNvSpPr/>
                    <p:nvPr/>
                  </p:nvSpPr>
                  <p:spPr>
                    <a:xfrm>
                      <a:off x="6323145" y="2037267"/>
                      <a:ext cx="2629611" cy="246221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0" rIns="91425" bIns="0" anchor="ctr" anchorCtr="0">
                      <a:sp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Piano per la ripresa</a:t>
                      </a:r>
                      <a:endParaRPr sz="16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p:txBody>
                </p:sp>
              </p:grpSp>
              <p:sp>
                <p:nvSpPr>
                  <p:cNvPr id="100" name="Google Shape;100;p5"/>
                  <p:cNvSpPr txBox="1"/>
                  <p:nvPr/>
                </p:nvSpPr>
                <p:spPr>
                  <a:xfrm>
                    <a:off x="6409392" y="3534097"/>
                    <a:ext cx="2610204" cy="276999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it-IT" sz="1200" b="1">
                        <a:solidFill>
                          <a:srgbClr val="7F7F7F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 Sospensione Patto Stabilità</a:t>
                    </a:r>
                    <a:endParaRPr sz="1200" b="1">
                      <a:solidFill>
                        <a:srgbClr val="7F7F7F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  <p:sp>
              <p:nvSpPr>
                <p:cNvPr id="101" name="Google Shape;101;p5"/>
                <p:cNvSpPr/>
                <p:nvPr/>
              </p:nvSpPr>
              <p:spPr>
                <a:xfrm>
                  <a:off x="6094984" y="1772816"/>
                  <a:ext cx="2856668" cy="1368151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6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102" name="Google Shape;102;p5"/>
              <p:cNvSpPr txBox="1"/>
              <p:nvPr/>
            </p:nvSpPr>
            <p:spPr>
              <a:xfrm>
                <a:off x="1447704" y="3621341"/>
                <a:ext cx="13681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200" b="1">
                    <a:solidFill>
                      <a:srgbClr val="1D1B1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(Protezioni)</a:t>
                </a:r>
                <a:endParaRPr sz="1200" b="1">
                  <a:solidFill>
                    <a:srgbClr val="1D1B1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" name="CasellaDiTesto 1"/>
            <p:cNvSpPr txBox="1"/>
            <p:nvPr/>
          </p:nvSpPr>
          <p:spPr>
            <a:xfrm>
              <a:off x="131583" y="5205672"/>
              <a:ext cx="123423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b="1" dirty="0" smtClean="0">
                  <a:solidFill>
                    <a:schemeClr val="accent1">
                      <a:lumMod val="50000"/>
                    </a:schemeClr>
                  </a:solidFill>
                </a:rPr>
                <a:t>Meccanismo Europeo di Stabilità</a:t>
              </a:r>
              <a:endParaRPr lang="it-IT" sz="10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4" name="Connettore 2 3"/>
            <p:cNvCxnSpPr/>
            <p:nvPr/>
          </p:nvCxnSpPr>
          <p:spPr>
            <a:xfrm flipV="1">
              <a:off x="522480" y="4737691"/>
              <a:ext cx="506311" cy="485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6"/>
          <p:cNvGrpSpPr/>
          <p:nvPr/>
        </p:nvGrpSpPr>
        <p:grpSpPr>
          <a:xfrm>
            <a:off x="321741" y="3807024"/>
            <a:ext cx="5207386" cy="2289537"/>
            <a:chOff x="1958687" y="2996146"/>
            <a:chExt cx="5207386" cy="2289537"/>
          </a:xfrm>
        </p:grpSpPr>
        <p:grpSp>
          <p:nvGrpSpPr>
            <p:cNvPr id="108" name="Google Shape;108;p6"/>
            <p:cNvGrpSpPr/>
            <p:nvPr/>
          </p:nvGrpSpPr>
          <p:grpSpPr>
            <a:xfrm>
              <a:off x="1958687" y="2996146"/>
              <a:ext cx="5207386" cy="2289537"/>
              <a:chOff x="1958687" y="2996146"/>
              <a:chExt cx="5207386" cy="2289537"/>
            </a:xfrm>
          </p:grpSpPr>
          <p:grpSp>
            <p:nvGrpSpPr>
              <p:cNvPr id="109" name="Google Shape;109;p6"/>
              <p:cNvGrpSpPr/>
              <p:nvPr/>
            </p:nvGrpSpPr>
            <p:grpSpPr>
              <a:xfrm>
                <a:off x="1977927" y="2996146"/>
                <a:ext cx="5188146" cy="1865079"/>
                <a:chOff x="1977927" y="2996146"/>
                <a:chExt cx="5188146" cy="1865079"/>
              </a:xfrm>
            </p:grpSpPr>
            <p:grpSp>
              <p:nvGrpSpPr>
                <p:cNvPr id="110" name="Google Shape;110;p6"/>
                <p:cNvGrpSpPr/>
                <p:nvPr/>
              </p:nvGrpSpPr>
              <p:grpSpPr>
                <a:xfrm>
                  <a:off x="1977927" y="2996146"/>
                  <a:ext cx="5188146" cy="1281425"/>
                  <a:chOff x="1977927" y="2996146"/>
                  <a:chExt cx="5188146" cy="1281425"/>
                </a:xfrm>
              </p:grpSpPr>
              <p:pic>
                <p:nvPicPr>
                  <p:cNvPr id="111" name="Google Shape;111;p6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977927" y="2996146"/>
                    <a:ext cx="5188146" cy="86570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2" name="Google Shape;112;p6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1977927" y="3789040"/>
                    <a:ext cx="5188146" cy="4885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13" name="Google Shape;113;p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979712" y="4273178"/>
                  <a:ext cx="5186361" cy="5880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14" name="Google Shape;114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958687" y="4797152"/>
                <a:ext cx="5207385" cy="4885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5" name="Google Shape;115;p6"/>
            <p:cNvSpPr/>
            <p:nvPr/>
          </p:nvSpPr>
          <p:spPr>
            <a:xfrm>
              <a:off x="2123728" y="4856188"/>
              <a:ext cx="4824536" cy="347577"/>
            </a:xfrm>
            <a:prstGeom prst="rect">
              <a:avLst/>
            </a:prstGeom>
            <a:noFill/>
            <a:ln w="444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6" name="Google Shape;116;p6"/>
          <p:cNvSpPr txBox="1"/>
          <p:nvPr/>
        </p:nvSpPr>
        <p:spPr>
          <a:xfrm>
            <a:off x="19757" y="62674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La strategia UE 2021-2027</a:t>
            </a:r>
            <a:endParaRPr sz="32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5528855" y="3904240"/>
            <a:ext cx="3463549" cy="1754326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Generation EU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 Mld €</a:t>
            </a:r>
            <a:endParaRPr sz="3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342389" y="787141"/>
            <a:ext cx="5186740" cy="2378466"/>
            <a:chOff x="342389" y="787141"/>
            <a:chExt cx="5186740" cy="2378466"/>
          </a:xfrm>
        </p:grpSpPr>
        <p:grpSp>
          <p:nvGrpSpPr>
            <p:cNvPr id="119" name="Google Shape;119;p6"/>
            <p:cNvGrpSpPr/>
            <p:nvPr/>
          </p:nvGrpSpPr>
          <p:grpSpPr>
            <a:xfrm>
              <a:off x="342389" y="787141"/>
              <a:ext cx="5186740" cy="2378466"/>
              <a:chOff x="395536" y="620688"/>
              <a:chExt cx="5186740" cy="2378466"/>
            </a:xfrm>
          </p:grpSpPr>
          <p:grpSp>
            <p:nvGrpSpPr>
              <p:cNvPr id="120" name="Google Shape;120;p6"/>
              <p:cNvGrpSpPr/>
              <p:nvPr/>
            </p:nvGrpSpPr>
            <p:grpSpPr>
              <a:xfrm>
                <a:off x="395536" y="620688"/>
                <a:ext cx="5186740" cy="2378466"/>
                <a:chOff x="1474574" y="476672"/>
                <a:chExt cx="5186740" cy="2378466"/>
              </a:xfrm>
            </p:grpSpPr>
            <p:pic>
              <p:nvPicPr>
                <p:cNvPr id="121" name="Google Shape;121;p6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1474574" y="1893399"/>
                  <a:ext cx="5186738" cy="5699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22" name="Google Shape;122;p6"/>
                <p:cNvGrpSpPr/>
                <p:nvPr/>
              </p:nvGrpSpPr>
              <p:grpSpPr>
                <a:xfrm>
                  <a:off x="1474574" y="476672"/>
                  <a:ext cx="5186740" cy="2378466"/>
                  <a:chOff x="-70328" y="620688"/>
                  <a:chExt cx="5186740" cy="2378466"/>
                </a:xfrm>
              </p:grpSpPr>
              <p:grpSp>
                <p:nvGrpSpPr>
                  <p:cNvPr id="123" name="Google Shape;123;p6"/>
                  <p:cNvGrpSpPr/>
                  <p:nvPr/>
                </p:nvGrpSpPr>
                <p:grpSpPr>
                  <a:xfrm>
                    <a:off x="-70328" y="620688"/>
                    <a:ext cx="5186740" cy="1465594"/>
                    <a:chOff x="-70328" y="620688"/>
                    <a:chExt cx="5186740" cy="1465594"/>
                  </a:xfrm>
                </p:grpSpPr>
                <p:pic>
                  <p:nvPicPr>
                    <p:cNvPr id="124" name="Google Shape;124;p6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/>
                    <a:stretch/>
                  </p:blipFill>
                  <p:spPr>
                    <a:xfrm>
                      <a:off x="-70328" y="620688"/>
                      <a:ext cx="5186739" cy="868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25" name="Google Shape;125;p6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/>
                    <a:stretch/>
                  </p:blipFill>
                  <p:spPr>
                    <a:xfrm>
                      <a:off x="-70328" y="1489188"/>
                      <a:ext cx="5186740" cy="5970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126" name="Google Shape;126;p6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-70328" y="2564904"/>
                    <a:ext cx="5186738" cy="4342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27" name="Google Shape;127;p6"/>
              <p:cNvSpPr/>
              <p:nvPr/>
            </p:nvSpPr>
            <p:spPr>
              <a:xfrm>
                <a:off x="842357" y="2593501"/>
                <a:ext cx="4104456" cy="245567"/>
              </a:xfrm>
              <a:prstGeom prst="rect">
                <a:avLst/>
              </a:pr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pic>
          <p:nvPicPr>
            <p:cNvPr id="128" name="Google Shape;128;p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131840" y="1646392"/>
              <a:ext cx="1296144" cy="5288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6"/>
          <p:cNvSpPr/>
          <p:nvPr/>
        </p:nvSpPr>
        <p:spPr>
          <a:xfrm>
            <a:off x="3618479" y="4659598"/>
            <a:ext cx="665489" cy="265606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0" name="Google Shape;130;p6"/>
          <p:cNvGrpSpPr/>
          <p:nvPr/>
        </p:nvGrpSpPr>
        <p:grpSpPr>
          <a:xfrm>
            <a:off x="335762" y="3807024"/>
            <a:ext cx="8685633" cy="2576619"/>
            <a:chOff x="335762" y="3807024"/>
            <a:chExt cx="8685633" cy="2576619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335762" y="3807024"/>
              <a:ext cx="5207386" cy="2289537"/>
              <a:chOff x="335762" y="3807024"/>
              <a:chExt cx="5207386" cy="2289537"/>
            </a:xfrm>
          </p:grpSpPr>
          <p:grpSp>
            <p:nvGrpSpPr>
              <p:cNvPr id="132" name="Google Shape;132;p6"/>
              <p:cNvGrpSpPr/>
              <p:nvPr/>
            </p:nvGrpSpPr>
            <p:grpSpPr>
              <a:xfrm>
                <a:off x="335762" y="3807024"/>
                <a:ext cx="5207386" cy="2289537"/>
                <a:chOff x="1958687" y="2996146"/>
                <a:chExt cx="5207386" cy="2289537"/>
              </a:xfrm>
            </p:grpSpPr>
            <p:grpSp>
              <p:nvGrpSpPr>
                <p:cNvPr id="133" name="Google Shape;133;p6"/>
                <p:cNvGrpSpPr/>
                <p:nvPr/>
              </p:nvGrpSpPr>
              <p:grpSpPr>
                <a:xfrm>
                  <a:off x="1958687" y="2996146"/>
                  <a:ext cx="5207386" cy="2289537"/>
                  <a:chOff x="1958687" y="2996146"/>
                  <a:chExt cx="5207386" cy="2289537"/>
                </a:xfrm>
              </p:grpSpPr>
              <p:grpSp>
                <p:nvGrpSpPr>
                  <p:cNvPr id="134" name="Google Shape;134;p6"/>
                  <p:cNvGrpSpPr/>
                  <p:nvPr/>
                </p:nvGrpSpPr>
                <p:grpSpPr>
                  <a:xfrm>
                    <a:off x="1977927" y="2996146"/>
                    <a:ext cx="5188146" cy="1865079"/>
                    <a:chOff x="1977927" y="2996146"/>
                    <a:chExt cx="5188146" cy="1865079"/>
                  </a:xfrm>
                </p:grpSpPr>
                <p:grpSp>
                  <p:nvGrpSpPr>
                    <p:cNvPr id="135" name="Google Shape;135;p6"/>
                    <p:cNvGrpSpPr/>
                    <p:nvPr/>
                  </p:nvGrpSpPr>
                  <p:grpSpPr>
                    <a:xfrm>
                      <a:off x="1977927" y="2996146"/>
                      <a:ext cx="5188146" cy="1281425"/>
                      <a:chOff x="1977927" y="2996146"/>
                      <a:chExt cx="5188146" cy="1281425"/>
                    </a:xfrm>
                  </p:grpSpPr>
                  <p:pic>
                    <p:nvPicPr>
                      <p:cNvPr id="136" name="Google Shape;136;p6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1977927" y="2996146"/>
                        <a:ext cx="5188146" cy="865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id="137" name="Google Shape;137;p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977927" y="3789040"/>
                        <a:ext cx="5188146" cy="488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pic>
                  <p:nvPicPr>
                    <p:cNvPr id="138" name="Google Shape;138;p6"/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/>
                    <a:stretch/>
                  </p:blipFill>
                  <p:spPr>
                    <a:xfrm>
                      <a:off x="1979712" y="4273178"/>
                      <a:ext cx="5186361" cy="5880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139" name="Google Shape;139;p6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1958687" y="4797152"/>
                    <a:ext cx="5207385" cy="4885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40" name="Google Shape;140;p6"/>
                <p:cNvSpPr/>
                <p:nvPr/>
              </p:nvSpPr>
              <p:spPr>
                <a:xfrm>
                  <a:off x="2123728" y="4856188"/>
                  <a:ext cx="4824536" cy="347577"/>
                </a:xfrm>
                <a:prstGeom prst="rect">
                  <a:avLst/>
                </a:prstGeom>
                <a:noFill/>
                <a:ln w="444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6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141" name="Google Shape;141;p6"/>
              <p:cNvSpPr/>
              <p:nvPr/>
            </p:nvSpPr>
            <p:spPr>
              <a:xfrm>
                <a:off x="2987824" y="4659597"/>
                <a:ext cx="1310165" cy="377584"/>
              </a:xfrm>
              <a:prstGeom prst="rect">
                <a:avLst/>
              </a:pr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42" name="Google Shape;142;p6"/>
            <p:cNvSpPr txBox="1"/>
            <p:nvPr/>
          </p:nvSpPr>
          <p:spPr>
            <a:xfrm rot="-322614">
              <a:off x="5766533" y="5771172"/>
              <a:ext cx="3240360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Finanziato con prestiti presi da UE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(Eurobond)</a:t>
              </a:r>
              <a:endParaRPr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43" name="Google Shape;143;p6"/>
          <p:cNvGrpSpPr/>
          <p:nvPr/>
        </p:nvGrpSpPr>
        <p:grpSpPr>
          <a:xfrm>
            <a:off x="5528856" y="832518"/>
            <a:ext cx="3463549" cy="3087764"/>
            <a:chOff x="5528856" y="832518"/>
            <a:chExt cx="3463549" cy="3087764"/>
          </a:xfrm>
        </p:grpSpPr>
        <p:sp>
          <p:nvSpPr>
            <p:cNvPr id="144" name="Google Shape;144;p6"/>
            <p:cNvSpPr/>
            <p:nvPr/>
          </p:nvSpPr>
          <p:spPr>
            <a:xfrm>
              <a:off x="5528856" y="832518"/>
              <a:ext cx="3463549" cy="2308324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Quadro Finanziario Pluriennale</a:t>
              </a:r>
              <a:endPara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1.100 Mld €</a:t>
              </a:r>
              <a:endParaRPr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6804248" y="2996952"/>
              <a:ext cx="99069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 b="1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  <a:endParaRPr sz="5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/>
        </p:nvSpPr>
        <p:spPr>
          <a:xfrm>
            <a:off x="16381" y="6083723"/>
            <a:ext cx="73803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200"/>
              <a:buFont typeface="Arial"/>
              <a:buChar char="•"/>
            </a:pPr>
            <a:r>
              <a:rPr lang="it-IT" sz="1200" b="0">
                <a:solidFill>
                  <a:srgbClr val="0F243E"/>
                </a:solidFill>
                <a:latin typeface="Verdana"/>
                <a:ea typeface="Verdana"/>
                <a:cs typeface="Verdana"/>
                <a:sym typeface="Verdana"/>
              </a:rPr>
              <a:t>MFF - Multiannual Financial Framework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200"/>
              <a:buFont typeface="Arial"/>
              <a:buChar char="•"/>
            </a:pPr>
            <a:r>
              <a:rPr lang="it-IT" sz="1200" b="0">
                <a:solidFill>
                  <a:srgbClr val="0F243E"/>
                </a:solidFill>
                <a:latin typeface="Verdana"/>
                <a:ea typeface="Verdana"/>
                <a:cs typeface="Verdana"/>
                <a:sym typeface="Verdana"/>
              </a:rPr>
              <a:t>QFP – Quadro Finanziario Pluriennale</a:t>
            </a:r>
            <a:endParaRPr sz="1200" b="0">
              <a:solidFill>
                <a:srgbClr val="0F24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2631022" y="2132856"/>
            <a:ext cx="932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F243E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 sz="1400" b="1">
              <a:solidFill>
                <a:srgbClr val="0F243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3" name="Google Shape;153;p7"/>
          <p:cNvGrpSpPr/>
          <p:nvPr/>
        </p:nvGrpSpPr>
        <p:grpSpPr>
          <a:xfrm>
            <a:off x="-252536" y="1"/>
            <a:ext cx="9877875" cy="6116692"/>
            <a:chOff x="-252536" y="1"/>
            <a:chExt cx="9877875" cy="6116692"/>
          </a:xfrm>
        </p:grpSpPr>
        <p:grpSp>
          <p:nvGrpSpPr>
            <p:cNvPr id="154" name="Google Shape;154;p7"/>
            <p:cNvGrpSpPr/>
            <p:nvPr/>
          </p:nvGrpSpPr>
          <p:grpSpPr>
            <a:xfrm>
              <a:off x="-252536" y="888495"/>
              <a:ext cx="9877875" cy="5228198"/>
              <a:chOff x="-265315" y="908720"/>
              <a:chExt cx="9877875" cy="5228198"/>
            </a:xfrm>
          </p:grpSpPr>
          <p:pic>
            <p:nvPicPr>
              <p:cNvPr id="155" name="Google Shape;155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5315" y="908720"/>
                <a:ext cx="9877875" cy="52281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Google Shape;156;p7"/>
              <p:cNvSpPr/>
              <p:nvPr/>
            </p:nvSpPr>
            <p:spPr>
              <a:xfrm>
                <a:off x="7812360" y="4077072"/>
                <a:ext cx="1008112" cy="936104"/>
              </a:xfrm>
              <a:prstGeom prst="rect">
                <a:avLst/>
              </a:prstGeom>
              <a:solidFill>
                <a:srgbClr val="C1BEB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57" name="Google Shape;157;p7"/>
            <p:cNvGrpSpPr/>
            <p:nvPr/>
          </p:nvGrpSpPr>
          <p:grpSpPr>
            <a:xfrm>
              <a:off x="-29614" y="1"/>
              <a:ext cx="9144000" cy="2610489"/>
              <a:chOff x="0" y="1"/>
              <a:chExt cx="9144000" cy="2610489"/>
            </a:xfrm>
          </p:grpSpPr>
          <p:sp>
            <p:nvSpPr>
              <p:cNvPr id="158" name="Google Shape;158;p7"/>
              <p:cNvSpPr txBox="1"/>
              <p:nvPr/>
            </p:nvSpPr>
            <p:spPr>
              <a:xfrm>
                <a:off x="0" y="1"/>
                <a:ext cx="9144000" cy="1746393"/>
              </a:xfrm>
              <a:prstGeom prst="rect">
                <a:avLst/>
              </a:prstGeom>
              <a:gradFill>
                <a:gsLst>
                  <a:gs pos="0">
                    <a:srgbClr val="C4BD97"/>
                  </a:gs>
                  <a:gs pos="74000">
                    <a:srgbClr val="AEC5E1"/>
                  </a:gs>
                  <a:gs pos="83000">
                    <a:srgbClr val="AEC5E1"/>
                  </a:gs>
                  <a:gs pos="100000">
                    <a:srgbClr val="C8D8EB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360000" rIns="91425" bIns="360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800" b="1">
                    <a:solidFill>
                      <a:srgbClr val="00B05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QFP</a:t>
                </a:r>
                <a:r>
                  <a:rPr lang="it-IT" sz="28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 + Next Generation </a:t>
                </a:r>
                <a:r>
                  <a:rPr lang="it-IT" sz="2800" b="1">
                    <a:solidFill>
                      <a:srgbClr val="FF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EU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800" b="1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  = 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800" b="1">
                    <a:solidFill>
                      <a:srgbClr val="FFFF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Piano per la ripresa</a:t>
                </a:r>
                <a:endParaRPr sz="2800" b="1">
                  <a:solidFill>
                    <a:srgbClr val="FFFF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9" name="Google Shape;159;p7"/>
              <p:cNvSpPr/>
              <p:nvPr/>
            </p:nvSpPr>
            <p:spPr>
              <a:xfrm>
                <a:off x="425150" y="2372766"/>
                <a:ext cx="2304256" cy="237724"/>
              </a:xfrm>
              <a:prstGeom prst="rect">
                <a:avLst/>
              </a:prstGeom>
              <a:solidFill>
                <a:srgbClr val="BEC4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60" name="Google Shape;160;p7"/>
            <p:cNvGrpSpPr/>
            <p:nvPr/>
          </p:nvGrpSpPr>
          <p:grpSpPr>
            <a:xfrm>
              <a:off x="179512" y="2093502"/>
              <a:ext cx="3203848" cy="3528392"/>
              <a:chOff x="216024" y="2060848"/>
              <a:chExt cx="3203848" cy="3528392"/>
            </a:xfrm>
          </p:grpSpPr>
          <p:sp>
            <p:nvSpPr>
              <p:cNvPr id="161" name="Google Shape;161;p7"/>
              <p:cNvSpPr/>
              <p:nvPr/>
            </p:nvSpPr>
            <p:spPr>
              <a:xfrm>
                <a:off x="216024" y="2060848"/>
                <a:ext cx="3203848" cy="576064"/>
              </a:xfrm>
              <a:prstGeom prst="rect">
                <a:avLst/>
              </a:pr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2" name="Google Shape;162;p7"/>
              <p:cNvSpPr/>
              <p:nvPr/>
            </p:nvSpPr>
            <p:spPr>
              <a:xfrm>
                <a:off x="216024" y="2775477"/>
                <a:ext cx="3166225" cy="2813763"/>
              </a:xfrm>
              <a:prstGeom prst="rect">
                <a:avLst/>
              </a:pr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179512" y="584774"/>
            <a:ext cx="8839960" cy="3204265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27 maggio 2020      </a:t>
            </a:r>
            <a:r>
              <a:rPr lang="it-IT" sz="1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Proposte della Commissione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10 novembre 2020 </a:t>
            </a:r>
            <a:r>
              <a:rPr lang="it-IT" sz="1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Accordo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Parlamento - Consiglio su QP e NG-UE</a:t>
            </a:r>
            <a:endParaRPr sz="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10 dicembre 2020  </a:t>
            </a:r>
            <a:r>
              <a:rPr lang="it-IT" sz="1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Ratifica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Capi di Stato e di governo (unanimità)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16 dicembre 2020 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Parlam. UE</a:t>
            </a: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Approva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QFP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17 dicembre 2020  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 (UE) 2020/2093 QFP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gennaio 2021 ?      </a:t>
            </a:r>
            <a:r>
              <a:rPr lang="it-IT" sz="1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Ratifiche</a:t>
            </a: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Parlam.ti Naz.li su risorse aggiuntive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NG-EU</a:t>
            </a: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8" y="3914901"/>
            <a:ext cx="3623892" cy="239561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tappe del negoziato (Triloghi) </a:t>
            </a:r>
            <a:endParaRPr sz="7600" b="1">
              <a:solidFill>
                <a:srgbClr val="FFD62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9"/>
          <p:cNvGrpSpPr/>
          <p:nvPr/>
        </p:nvGrpSpPr>
        <p:grpSpPr>
          <a:xfrm>
            <a:off x="-19135" y="116632"/>
            <a:ext cx="9199647" cy="6751438"/>
            <a:chOff x="-19135" y="116632"/>
            <a:chExt cx="9199647" cy="6751438"/>
          </a:xfrm>
        </p:grpSpPr>
        <p:grpSp>
          <p:nvGrpSpPr>
            <p:cNvPr id="176" name="Google Shape;176;p9"/>
            <p:cNvGrpSpPr/>
            <p:nvPr/>
          </p:nvGrpSpPr>
          <p:grpSpPr>
            <a:xfrm>
              <a:off x="-19135" y="116632"/>
              <a:ext cx="9199647" cy="6525426"/>
              <a:chOff x="-19135" y="116632"/>
              <a:chExt cx="9199647" cy="6525426"/>
            </a:xfrm>
          </p:grpSpPr>
          <p:grpSp>
            <p:nvGrpSpPr>
              <p:cNvPr id="177" name="Google Shape;177;p9"/>
              <p:cNvGrpSpPr/>
              <p:nvPr/>
            </p:nvGrpSpPr>
            <p:grpSpPr>
              <a:xfrm>
                <a:off x="-19135" y="692696"/>
                <a:ext cx="9199647" cy="5949362"/>
                <a:chOff x="-7194" y="431966"/>
                <a:chExt cx="9199647" cy="5949362"/>
              </a:xfrm>
            </p:grpSpPr>
            <p:pic>
              <p:nvPicPr>
                <p:cNvPr id="178" name="Google Shape;178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001261" y="2204864"/>
                  <a:ext cx="3191192" cy="28135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79" name="Google Shape;179;p9"/>
                <p:cNvGrpSpPr/>
                <p:nvPr/>
              </p:nvGrpSpPr>
              <p:grpSpPr>
                <a:xfrm>
                  <a:off x="-7194" y="431966"/>
                  <a:ext cx="9127121" cy="5949362"/>
                  <a:chOff x="-7194" y="476672"/>
                  <a:chExt cx="9127121" cy="5949362"/>
                </a:xfrm>
              </p:grpSpPr>
              <p:pic>
                <p:nvPicPr>
                  <p:cNvPr id="180" name="Google Shape;180;p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964998" y="476672"/>
                    <a:ext cx="3154929" cy="17550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1" name="Google Shape;181;p9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35496" y="522205"/>
                    <a:ext cx="2937347" cy="30940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2" name="Google Shape;182;p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-7194" y="3612456"/>
                    <a:ext cx="2937347" cy="28135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3" name="Google Shape;183;p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2955124" y="519892"/>
                    <a:ext cx="3009874" cy="15379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4" name="Google Shape;184;p9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2918860" y="2128856"/>
                    <a:ext cx="3082401" cy="34106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85" name="Google Shape;185;p9"/>
              <p:cNvSpPr txBox="1"/>
              <p:nvPr/>
            </p:nvSpPr>
            <p:spPr>
              <a:xfrm>
                <a:off x="23555" y="116632"/>
                <a:ext cx="90844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b="1">
                    <a:solidFill>
                      <a:srgbClr val="0F243E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QFP - Quadro Finanziario Pluriennale UE 2021-2027</a:t>
                </a:r>
                <a:endParaRPr sz="2400" b="1">
                  <a:solidFill>
                    <a:srgbClr val="0F243E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2960902" y="1268760"/>
                <a:ext cx="2403186" cy="648072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187" name="Google Shape;187;p9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19135" y="4231232"/>
                <a:ext cx="2426418" cy="5659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9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1" y="5610134"/>
                <a:ext cx="2864229" cy="4831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9" name="Google Shape;189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35872" y="5805264"/>
              <a:ext cx="5168576" cy="1062806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ppt9B2.tm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1346</Words>
  <Application>Microsoft Office PowerPoint</Application>
  <PresentationFormat>Presentazione su schermo (4:3)</PresentationFormat>
  <Paragraphs>202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</vt:lpstr>
      <vt:lpstr>Times New Roman</vt:lpstr>
      <vt:lpstr>Verdana</vt:lpstr>
      <vt:lpstr>ppt9B2.tmp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JOHN Yvonne (COMM-EXT)</dc:creator>
  <cp:lastModifiedBy>Angela</cp:lastModifiedBy>
  <cp:revision>3</cp:revision>
  <dcterms:created xsi:type="dcterms:W3CDTF">2018-03-19T13:44:15Z</dcterms:created>
  <dcterms:modified xsi:type="dcterms:W3CDTF">2021-01-25T17:00:06Z</dcterms:modified>
</cp:coreProperties>
</file>